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27" r:id="rId2"/>
    <p:sldId id="638" r:id="rId3"/>
    <p:sldId id="639" r:id="rId4"/>
    <p:sldId id="357" r:id="rId5"/>
    <p:sldId id="549" r:id="rId6"/>
    <p:sldId id="637" r:id="rId7"/>
    <p:sldId id="640" r:id="rId8"/>
    <p:sldId id="641" r:id="rId9"/>
    <p:sldId id="635" r:id="rId10"/>
    <p:sldId id="636" r:id="rId11"/>
  </p:sldIdLst>
  <p:sldSz cx="9144000" cy="5184775"/>
  <p:notesSz cx="9874250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rlando Hernandez" initials="OH" lastIdx="4" clrIdx="0"/>
  <p:cmAuthor id="2" name="Windows User" initials="WU" lastIdx="4" clrIdx="1"/>
  <p:cmAuthor id="3" name="Michelle TSAGLI" initials="MT" lastIdx="5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CDC9"/>
    <a:srgbClr val="FF0000"/>
    <a:srgbClr val="212721"/>
    <a:srgbClr val="651532"/>
    <a:srgbClr val="6C6463"/>
    <a:srgbClr val="0067B9"/>
    <a:srgbClr val="002F6C"/>
    <a:srgbClr val="A7C6ED"/>
    <a:srgbClr val="8C8985"/>
    <a:srgbClr val="BA0C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9" autoAdjust="0"/>
    <p:restoredTop sz="94505" autoAdjust="0"/>
  </p:normalViewPr>
  <p:slideViewPr>
    <p:cSldViewPr snapToGrid="0" snapToObjects="1">
      <p:cViewPr varScale="1">
        <p:scale>
          <a:sx n="49" d="100"/>
          <a:sy n="49" d="100"/>
        </p:scale>
        <p:origin x="40" y="312"/>
      </p:cViewPr>
      <p:guideLst>
        <p:guide orient="horz" pos="163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2B814D-70E7-684E-A5C4-1A58228969B3}" type="doc">
      <dgm:prSet loTypeId="urn:microsoft.com/office/officeart/2005/8/layout/pyramid3" loCatId="" qsTypeId="urn:microsoft.com/office/officeart/2005/8/quickstyle/simple4" qsCatId="simple" csTypeId="urn:microsoft.com/office/officeart/2005/8/colors/accent1_2" csCatId="accent1" phldr="1"/>
      <dgm:spPr/>
    </dgm:pt>
    <dgm:pt modelId="{B4758166-72B2-BB42-BFA9-D5A32EA2EEC3}">
      <dgm:prSet phldrT="[Text]" custT="1"/>
      <dgm:spPr>
        <a:gradFill flip="none" rotWithShape="1">
          <a:gsLst>
            <a:gs pos="44000">
              <a:srgbClr val="6C6463">
                <a:alpha val="74000"/>
              </a:srgbClr>
            </a:gs>
            <a:gs pos="86000">
              <a:srgbClr val="FFFFFF">
                <a:alpha val="74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rgbClr val="651532"/>
          </a:solidFill>
        </a:ln>
      </dgm:spPr>
      <dgm:t>
        <a:bodyPr/>
        <a:lstStyle/>
        <a:p>
          <a:r>
            <a:rPr lang="fr-FR" sz="1800" i="1" noProof="0" dirty="0">
              <a:solidFill>
                <a:srgbClr val="651532"/>
              </a:solidFill>
            </a:rPr>
            <a:t>Examiné :</a:t>
          </a:r>
        </a:p>
        <a:p>
          <a:r>
            <a:rPr lang="fr-FR" sz="1800" i="1" noProof="0" dirty="0">
              <a:solidFill>
                <a:srgbClr val="651532"/>
              </a:solidFill>
            </a:rPr>
            <a:t>84 Institutions</a:t>
          </a:r>
        </a:p>
        <a:p>
          <a:r>
            <a:rPr lang="fr-FR" sz="1800" i="1" noProof="0" dirty="0">
              <a:solidFill>
                <a:srgbClr val="651532"/>
              </a:solidFill>
            </a:rPr>
            <a:t>225 Participants</a:t>
          </a:r>
          <a:endParaRPr lang="fr-FR" sz="1800" noProof="0" dirty="0">
            <a:solidFill>
              <a:srgbClr val="651532"/>
            </a:solidFill>
          </a:endParaRPr>
        </a:p>
      </dgm:t>
    </dgm:pt>
    <dgm:pt modelId="{C980276E-7A64-AC4D-BED7-85C8354FF776}" type="parTrans" cxnId="{7D6804C2-5F7B-B348-BCF2-71515BF7630F}">
      <dgm:prSet/>
      <dgm:spPr/>
      <dgm:t>
        <a:bodyPr/>
        <a:lstStyle/>
        <a:p>
          <a:endParaRPr lang="en-US"/>
        </a:p>
      </dgm:t>
    </dgm:pt>
    <dgm:pt modelId="{B61790EF-4F4B-7844-933E-1B326B047D89}" type="sibTrans" cxnId="{7D6804C2-5F7B-B348-BCF2-71515BF7630F}">
      <dgm:prSet/>
      <dgm:spPr/>
      <dgm:t>
        <a:bodyPr/>
        <a:lstStyle/>
        <a:p>
          <a:endParaRPr lang="en-US"/>
        </a:p>
      </dgm:t>
    </dgm:pt>
    <dgm:pt modelId="{FC5F7E58-BED4-A045-AEC1-61B5E16D4D6D}">
      <dgm:prSet phldrT="[Text]" custT="1"/>
      <dgm:spPr>
        <a:gradFill flip="none" rotWithShape="1">
          <a:gsLst>
            <a:gs pos="26000">
              <a:srgbClr val="6C6463"/>
            </a:gs>
            <a:gs pos="77000">
              <a:srgbClr val="651532"/>
            </a:gs>
          </a:gsLst>
          <a:lin ang="0" scaled="1"/>
          <a:tileRect/>
        </a:gradFill>
        <a:ln>
          <a:solidFill>
            <a:srgbClr val="651532"/>
          </a:solidFill>
        </a:ln>
      </dgm:spPr>
      <dgm:t>
        <a:bodyPr/>
        <a:lstStyle/>
        <a:p>
          <a:r>
            <a:rPr lang="fr-FR" sz="1800" i="1" noProof="0" dirty="0">
              <a:solidFill>
                <a:srgbClr val="CFCDC9"/>
              </a:solidFill>
            </a:rPr>
            <a:t>Sélectionné : </a:t>
          </a:r>
        </a:p>
        <a:p>
          <a:r>
            <a:rPr lang="fr-FR" sz="1800" i="1" noProof="0" dirty="0">
              <a:solidFill>
                <a:srgbClr val="CFCDC9"/>
              </a:solidFill>
            </a:rPr>
            <a:t>12 groupes de bénéficiaires</a:t>
          </a:r>
        </a:p>
        <a:p>
          <a:r>
            <a:rPr lang="fr-FR" sz="1800" i="1" noProof="0" dirty="0">
              <a:solidFill>
                <a:srgbClr val="CFCDC9"/>
              </a:solidFill>
            </a:rPr>
            <a:t>36 Participants</a:t>
          </a:r>
        </a:p>
      </dgm:t>
    </dgm:pt>
    <dgm:pt modelId="{5B22AFCF-5D23-8B44-A6E3-059CF49B05BE}" type="parTrans" cxnId="{C60DCAC9-04D7-B74B-A578-D86FC23B5082}">
      <dgm:prSet/>
      <dgm:spPr/>
      <dgm:t>
        <a:bodyPr/>
        <a:lstStyle/>
        <a:p>
          <a:endParaRPr lang="en-US"/>
        </a:p>
      </dgm:t>
    </dgm:pt>
    <dgm:pt modelId="{6BDB12B4-C6BB-4C41-800F-519FA611A0A9}" type="sibTrans" cxnId="{C60DCAC9-04D7-B74B-A578-D86FC23B5082}">
      <dgm:prSet/>
      <dgm:spPr/>
      <dgm:t>
        <a:bodyPr/>
        <a:lstStyle/>
        <a:p>
          <a:endParaRPr lang="en-US"/>
        </a:p>
      </dgm:t>
    </dgm:pt>
    <dgm:pt modelId="{798CAFB3-47DB-EF4C-80D9-0015C0B0A025}">
      <dgm:prSet phldrT="[Text]" custT="1"/>
      <dgm:spPr>
        <a:gradFill flip="none" rotWithShape="1">
          <a:gsLst>
            <a:gs pos="28000">
              <a:srgbClr val="6C6463"/>
            </a:gs>
            <a:gs pos="100000">
              <a:srgbClr val="FFFFFF"/>
            </a:gs>
          </a:gsLst>
          <a:lin ang="0" scaled="1"/>
          <a:tileRect/>
        </a:gradFill>
        <a:ln>
          <a:solidFill>
            <a:srgbClr val="651532"/>
          </a:solidFill>
        </a:ln>
      </dgm:spPr>
      <dgm:t>
        <a:bodyPr/>
        <a:lstStyle/>
        <a:p>
          <a:r>
            <a:rPr lang="fr-FR" sz="1200" i="1" noProof="0" dirty="0">
              <a:solidFill>
                <a:srgbClr val="651532"/>
              </a:solidFill>
            </a:rPr>
            <a:t>Contreparties individuelles :</a:t>
          </a:r>
        </a:p>
        <a:p>
          <a:r>
            <a:rPr lang="fr-FR" sz="1200" i="1" noProof="0" dirty="0">
              <a:solidFill>
                <a:srgbClr val="651532"/>
              </a:solidFill>
            </a:rPr>
            <a:t>24 R&amp;E </a:t>
          </a:r>
        </a:p>
        <a:p>
          <a:r>
            <a:rPr lang="fr-FR" sz="1200" i="1" noProof="0" dirty="0">
              <a:solidFill>
                <a:srgbClr val="651532"/>
              </a:solidFill>
            </a:rPr>
            <a:t>12 F&amp;A</a:t>
          </a:r>
          <a:endParaRPr lang="fr-FR" sz="1200" noProof="0" dirty="0"/>
        </a:p>
      </dgm:t>
    </dgm:pt>
    <dgm:pt modelId="{2BDFC2AE-2E45-1E4A-8E20-D75F00AD8C12}" type="parTrans" cxnId="{37C4903B-30E7-F640-A3A9-473FB1CF73CE}">
      <dgm:prSet/>
      <dgm:spPr/>
      <dgm:t>
        <a:bodyPr/>
        <a:lstStyle/>
        <a:p>
          <a:endParaRPr lang="en-US"/>
        </a:p>
      </dgm:t>
    </dgm:pt>
    <dgm:pt modelId="{3DF43B24-85C0-D74B-99D8-65CBE427D0CF}" type="sibTrans" cxnId="{37C4903B-30E7-F640-A3A9-473FB1CF73CE}">
      <dgm:prSet/>
      <dgm:spPr/>
      <dgm:t>
        <a:bodyPr/>
        <a:lstStyle/>
        <a:p>
          <a:endParaRPr lang="en-US"/>
        </a:p>
      </dgm:t>
    </dgm:pt>
    <dgm:pt modelId="{FAE05ACE-81AE-C648-94D0-E688D588333B}">
      <dgm:prSet phldrT="[Text]" custT="1"/>
      <dgm:spPr>
        <a:gradFill flip="none" rotWithShape="1">
          <a:gsLst>
            <a:gs pos="44000">
              <a:srgbClr val="6C6463">
                <a:alpha val="74000"/>
              </a:srgbClr>
            </a:gs>
            <a:gs pos="86000">
              <a:srgbClr val="FFFFFF">
                <a:alpha val="74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rgbClr val="651532"/>
          </a:solidFill>
        </a:ln>
      </dgm:spPr>
      <dgm:t>
        <a:bodyPr/>
        <a:lstStyle/>
        <a:p>
          <a:r>
            <a:rPr lang="fr-FR" sz="2000" i="1" noProof="0" dirty="0">
              <a:solidFill>
                <a:srgbClr val="651532"/>
              </a:solidFill>
            </a:rPr>
            <a:t>Présélectionné : 112 Institutions</a:t>
          </a:r>
          <a:endParaRPr lang="fr-FR" sz="2000" noProof="0" dirty="0">
            <a:solidFill>
              <a:srgbClr val="651532"/>
            </a:solidFill>
          </a:endParaRPr>
        </a:p>
      </dgm:t>
    </dgm:pt>
    <dgm:pt modelId="{67A9FC1E-FFA1-4945-B877-8D7B50580EBB}" type="parTrans" cxnId="{9D9A131E-F539-0B49-AAC9-F76622C3FFA3}">
      <dgm:prSet/>
      <dgm:spPr/>
      <dgm:t>
        <a:bodyPr/>
        <a:lstStyle/>
        <a:p>
          <a:endParaRPr lang="en-US"/>
        </a:p>
      </dgm:t>
    </dgm:pt>
    <dgm:pt modelId="{9A81DC24-3102-3947-8599-8F833875D230}" type="sibTrans" cxnId="{9D9A131E-F539-0B49-AAC9-F76622C3FFA3}">
      <dgm:prSet/>
      <dgm:spPr/>
      <dgm:t>
        <a:bodyPr/>
        <a:lstStyle/>
        <a:p>
          <a:endParaRPr lang="en-US"/>
        </a:p>
      </dgm:t>
    </dgm:pt>
    <dgm:pt modelId="{B9D225F9-BF99-3844-9604-EB017B17003E}" type="pres">
      <dgm:prSet presAssocID="{C22B814D-70E7-684E-A5C4-1A58228969B3}" presName="Name0" presStyleCnt="0">
        <dgm:presLayoutVars>
          <dgm:dir/>
          <dgm:animLvl val="lvl"/>
          <dgm:resizeHandles val="exact"/>
        </dgm:presLayoutVars>
      </dgm:prSet>
      <dgm:spPr/>
    </dgm:pt>
    <dgm:pt modelId="{C2629637-BEE3-CA42-BE70-D52DD994DD80}" type="pres">
      <dgm:prSet presAssocID="{FAE05ACE-81AE-C648-94D0-E688D588333B}" presName="Name8" presStyleCnt="0"/>
      <dgm:spPr/>
    </dgm:pt>
    <dgm:pt modelId="{89BFA67A-2A80-964E-80B1-19766473DF84}" type="pres">
      <dgm:prSet presAssocID="{FAE05ACE-81AE-C648-94D0-E688D588333B}" presName="level" presStyleLbl="node1" presStyleIdx="0" presStyleCnt="4" custScaleY="38003" custLinFactNeighborX="0" custLinFactNeighborY="-1005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3353BC-4F93-304C-B59E-73851050055D}" type="pres">
      <dgm:prSet presAssocID="{FAE05ACE-81AE-C648-94D0-E688D588333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85E169-2794-4B48-809E-7503E3B55D2D}" type="pres">
      <dgm:prSet presAssocID="{B4758166-72B2-BB42-BFA9-D5A32EA2EEC3}" presName="Name8" presStyleCnt="0"/>
      <dgm:spPr/>
    </dgm:pt>
    <dgm:pt modelId="{51B9A47E-48A8-A145-9B99-70BEBF1CEA8F}" type="pres">
      <dgm:prSet presAssocID="{B4758166-72B2-BB42-BFA9-D5A32EA2EEC3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46910A-8A89-4347-844A-6A7367EAE864}" type="pres">
      <dgm:prSet presAssocID="{B4758166-72B2-BB42-BFA9-D5A32EA2EEC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430AD5-8E1A-8E4B-8FEE-330D75D5D913}" type="pres">
      <dgm:prSet presAssocID="{FC5F7E58-BED4-A045-AEC1-61B5E16D4D6D}" presName="Name8" presStyleCnt="0"/>
      <dgm:spPr/>
    </dgm:pt>
    <dgm:pt modelId="{A8562360-CA0D-764D-A376-AA22B78A6DB9}" type="pres">
      <dgm:prSet presAssocID="{FC5F7E58-BED4-A045-AEC1-61B5E16D4D6D}" presName="level" presStyleLbl="node1" presStyleIdx="2" presStyleCnt="4" custLinFactNeighborX="301" custLinFactNeighborY="-27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3A7877-8DCD-7F41-968D-1255BDE3048E}" type="pres">
      <dgm:prSet presAssocID="{FC5F7E58-BED4-A045-AEC1-61B5E16D4D6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4C4728-39A9-5343-BA0E-C68008D4990B}" type="pres">
      <dgm:prSet presAssocID="{798CAFB3-47DB-EF4C-80D9-0015C0B0A025}" presName="Name8" presStyleCnt="0"/>
      <dgm:spPr/>
    </dgm:pt>
    <dgm:pt modelId="{6B96B9B0-030C-D249-86D8-97045D0F0418}" type="pres">
      <dgm:prSet presAssocID="{798CAFB3-47DB-EF4C-80D9-0015C0B0A025}" presName="level" presStyleLbl="node1" presStyleIdx="3" presStyleCnt="4" custLinFactNeighborX="889" custLinFactNeighborY="59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990964-264A-FE40-9210-037F201A48DA}" type="pres">
      <dgm:prSet presAssocID="{798CAFB3-47DB-EF4C-80D9-0015C0B0A02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4B4B1F-942E-9C41-B8B8-61FF70EE4821}" type="presOf" srcId="{C22B814D-70E7-684E-A5C4-1A58228969B3}" destId="{B9D225F9-BF99-3844-9604-EB017B17003E}" srcOrd="0" destOrd="0" presId="urn:microsoft.com/office/officeart/2005/8/layout/pyramid3"/>
    <dgm:cxn modelId="{00106161-AC57-AC48-AC14-4EB6F998E9EA}" type="presOf" srcId="{B4758166-72B2-BB42-BFA9-D5A32EA2EEC3}" destId="{9F46910A-8A89-4347-844A-6A7367EAE864}" srcOrd="1" destOrd="0" presId="urn:microsoft.com/office/officeart/2005/8/layout/pyramid3"/>
    <dgm:cxn modelId="{431D35EE-2BCA-D647-B25F-8D32626CA52B}" type="presOf" srcId="{FC5F7E58-BED4-A045-AEC1-61B5E16D4D6D}" destId="{4C3A7877-8DCD-7F41-968D-1255BDE3048E}" srcOrd="1" destOrd="0" presId="urn:microsoft.com/office/officeart/2005/8/layout/pyramid3"/>
    <dgm:cxn modelId="{C8F5ADF8-AAEE-124E-A113-2DE009C9357C}" type="presOf" srcId="{798CAFB3-47DB-EF4C-80D9-0015C0B0A025}" destId="{2B990964-264A-FE40-9210-037F201A48DA}" srcOrd="1" destOrd="0" presId="urn:microsoft.com/office/officeart/2005/8/layout/pyramid3"/>
    <dgm:cxn modelId="{1B432B5F-5839-7748-834B-913542F3C686}" type="presOf" srcId="{798CAFB3-47DB-EF4C-80D9-0015C0B0A025}" destId="{6B96B9B0-030C-D249-86D8-97045D0F0418}" srcOrd="0" destOrd="0" presId="urn:microsoft.com/office/officeart/2005/8/layout/pyramid3"/>
    <dgm:cxn modelId="{04462365-2558-CE46-942C-2D6C2B7E05F5}" type="presOf" srcId="{FC5F7E58-BED4-A045-AEC1-61B5E16D4D6D}" destId="{A8562360-CA0D-764D-A376-AA22B78A6DB9}" srcOrd="0" destOrd="0" presId="urn:microsoft.com/office/officeart/2005/8/layout/pyramid3"/>
    <dgm:cxn modelId="{C60DCAC9-04D7-B74B-A578-D86FC23B5082}" srcId="{C22B814D-70E7-684E-A5C4-1A58228969B3}" destId="{FC5F7E58-BED4-A045-AEC1-61B5E16D4D6D}" srcOrd="2" destOrd="0" parTransId="{5B22AFCF-5D23-8B44-A6E3-059CF49B05BE}" sibTransId="{6BDB12B4-C6BB-4C41-800F-519FA611A0A9}"/>
    <dgm:cxn modelId="{37C4903B-30E7-F640-A3A9-473FB1CF73CE}" srcId="{C22B814D-70E7-684E-A5C4-1A58228969B3}" destId="{798CAFB3-47DB-EF4C-80D9-0015C0B0A025}" srcOrd="3" destOrd="0" parTransId="{2BDFC2AE-2E45-1E4A-8E20-D75F00AD8C12}" sibTransId="{3DF43B24-85C0-D74B-99D8-65CBE427D0CF}"/>
    <dgm:cxn modelId="{E77506DA-0110-DA43-A5A8-4E8D1E099B8D}" type="presOf" srcId="{FAE05ACE-81AE-C648-94D0-E688D588333B}" destId="{89BFA67A-2A80-964E-80B1-19766473DF84}" srcOrd="0" destOrd="0" presId="urn:microsoft.com/office/officeart/2005/8/layout/pyramid3"/>
    <dgm:cxn modelId="{7D6804C2-5F7B-B348-BCF2-71515BF7630F}" srcId="{C22B814D-70E7-684E-A5C4-1A58228969B3}" destId="{B4758166-72B2-BB42-BFA9-D5A32EA2EEC3}" srcOrd="1" destOrd="0" parTransId="{C980276E-7A64-AC4D-BED7-85C8354FF776}" sibTransId="{B61790EF-4F4B-7844-933E-1B326B047D89}"/>
    <dgm:cxn modelId="{76176716-4DCA-9D49-BD01-CBF7DD45C654}" type="presOf" srcId="{B4758166-72B2-BB42-BFA9-D5A32EA2EEC3}" destId="{51B9A47E-48A8-A145-9B99-70BEBF1CEA8F}" srcOrd="0" destOrd="0" presId="urn:microsoft.com/office/officeart/2005/8/layout/pyramid3"/>
    <dgm:cxn modelId="{9D9A131E-F539-0B49-AAC9-F76622C3FFA3}" srcId="{C22B814D-70E7-684E-A5C4-1A58228969B3}" destId="{FAE05ACE-81AE-C648-94D0-E688D588333B}" srcOrd="0" destOrd="0" parTransId="{67A9FC1E-FFA1-4945-B877-8D7B50580EBB}" sibTransId="{9A81DC24-3102-3947-8599-8F833875D230}"/>
    <dgm:cxn modelId="{A9799D95-28EA-B840-B262-DEE1CA9F7813}" type="presOf" srcId="{FAE05ACE-81AE-C648-94D0-E688D588333B}" destId="{6D3353BC-4F93-304C-B59E-73851050055D}" srcOrd="1" destOrd="0" presId="urn:microsoft.com/office/officeart/2005/8/layout/pyramid3"/>
    <dgm:cxn modelId="{7AA59976-50F8-8046-8C26-06B077382EF5}" type="presParOf" srcId="{B9D225F9-BF99-3844-9604-EB017B17003E}" destId="{C2629637-BEE3-CA42-BE70-D52DD994DD80}" srcOrd="0" destOrd="0" presId="urn:microsoft.com/office/officeart/2005/8/layout/pyramid3"/>
    <dgm:cxn modelId="{BB9B6DB2-7AA9-844A-A5BD-4B42C265610C}" type="presParOf" srcId="{C2629637-BEE3-CA42-BE70-D52DD994DD80}" destId="{89BFA67A-2A80-964E-80B1-19766473DF84}" srcOrd="0" destOrd="0" presId="urn:microsoft.com/office/officeart/2005/8/layout/pyramid3"/>
    <dgm:cxn modelId="{399E3515-21B8-7C4D-85AC-A6D46813CE52}" type="presParOf" srcId="{C2629637-BEE3-CA42-BE70-D52DD994DD80}" destId="{6D3353BC-4F93-304C-B59E-73851050055D}" srcOrd="1" destOrd="0" presId="urn:microsoft.com/office/officeart/2005/8/layout/pyramid3"/>
    <dgm:cxn modelId="{0D951FC6-77BD-3B4E-B2DE-C4C2939C6391}" type="presParOf" srcId="{B9D225F9-BF99-3844-9604-EB017B17003E}" destId="{3385E169-2794-4B48-809E-7503E3B55D2D}" srcOrd="1" destOrd="0" presId="urn:microsoft.com/office/officeart/2005/8/layout/pyramid3"/>
    <dgm:cxn modelId="{DCDBA64E-AB95-7045-BEF1-D889E6B6C593}" type="presParOf" srcId="{3385E169-2794-4B48-809E-7503E3B55D2D}" destId="{51B9A47E-48A8-A145-9B99-70BEBF1CEA8F}" srcOrd="0" destOrd="0" presId="urn:microsoft.com/office/officeart/2005/8/layout/pyramid3"/>
    <dgm:cxn modelId="{F80AA47B-93E1-0B4D-B039-D033ACF8CEA6}" type="presParOf" srcId="{3385E169-2794-4B48-809E-7503E3B55D2D}" destId="{9F46910A-8A89-4347-844A-6A7367EAE864}" srcOrd="1" destOrd="0" presId="urn:microsoft.com/office/officeart/2005/8/layout/pyramid3"/>
    <dgm:cxn modelId="{EC1BFA30-4A34-9D4C-BACD-17AB163C0E37}" type="presParOf" srcId="{B9D225F9-BF99-3844-9604-EB017B17003E}" destId="{B5430AD5-8E1A-8E4B-8FEE-330D75D5D913}" srcOrd="2" destOrd="0" presId="urn:microsoft.com/office/officeart/2005/8/layout/pyramid3"/>
    <dgm:cxn modelId="{1A185217-4396-FD4C-9B5F-8871DDCFE202}" type="presParOf" srcId="{B5430AD5-8E1A-8E4B-8FEE-330D75D5D913}" destId="{A8562360-CA0D-764D-A376-AA22B78A6DB9}" srcOrd="0" destOrd="0" presId="urn:microsoft.com/office/officeart/2005/8/layout/pyramid3"/>
    <dgm:cxn modelId="{CA9A4A71-18DC-BF4E-BDC3-9E74C706C467}" type="presParOf" srcId="{B5430AD5-8E1A-8E4B-8FEE-330D75D5D913}" destId="{4C3A7877-8DCD-7F41-968D-1255BDE3048E}" srcOrd="1" destOrd="0" presId="urn:microsoft.com/office/officeart/2005/8/layout/pyramid3"/>
    <dgm:cxn modelId="{D6578066-170D-1E44-A6B5-F759033FDD75}" type="presParOf" srcId="{B9D225F9-BF99-3844-9604-EB017B17003E}" destId="{894C4728-39A9-5343-BA0E-C68008D4990B}" srcOrd="3" destOrd="0" presId="urn:microsoft.com/office/officeart/2005/8/layout/pyramid3"/>
    <dgm:cxn modelId="{F58727C6-D6FA-0A40-83E2-3C1A82828743}" type="presParOf" srcId="{894C4728-39A9-5343-BA0E-C68008D4990B}" destId="{6B96B9B0-030C-D249-86D8-97045D0F0418}" srcOrd="0" destOrd="0" presId="urn:microsoft.com/office/officeart/2005/8/layout/pyramid3"/>
    <dgm:cxn modelId="{BBB60F07-88AC-E64B-967F-D3BC2C584CB5}" type="presParOf" srcId="{894C4728-39A9-5343-BA0E-C68008D4990B}" destId="{2B990964-264A-FE40-9210-037F201A48DA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BFA67A-2A80-964E-80B1-19766473DF84}">
      <dsp:nvSpPr>
        <dsp:cNvPr id="0" name=""/>
        <dsp:cNvSpPr/>
      </dsp:nvSpPr>
      <dsp:spPr>
        <a:xfrm rot="10800000">
          <a:off x="0" y="0"/>
          <a:ext cx="7924799" cy="394014"/>
        </a:xfrm>
        <a:prstGeom prst="trapezoid">
          <a:avLst>
            <a:gd name="adj" fmla="val 113069"/>
          </a:avLst>
        </a:prstGeom>
        <a:gradFill flip="none" rotWithShape="1">
          <a:gsLst>
            <a:gs pos="44000">
              <a:srgbClr val="6C6463">
                <a:alpha val="74000"/>
              </a:srgbClr>
            </a:gs>
            <a:gs pos="86000">
              <a:srgbClr val="FFFFFF">
                <a:alpha val="74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rgbClr val="65153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i="1" kern="1200" noProof="0" dirty="0">
              <a:solidFill>
                <a:srgbClr val="651532"/>
              </a:solidFill>
            </a:rPr>
            <a:t>Présélectionné : 112 Institutions</a:t>
          </a:r>
          <a:endParaRPr lang="fr-FR" sz="2000" kern="1200" noProof="0" dirty="0">
            <a:solidFill>
              <a:srgbClr val="651532"/>
            </a:solidFill>
          </a:endParaRPr>
        </a:p>
      </dsp:txBody>
      <dsp:txXfrm rot="-10800000">
        <a:off x="1386839" y="0"/>
        <a:ext cx="5151120" cy="394014"/>
      </dsp:txXfrm>
    </dsp:sp>
    <dsp:sp modelId="{51B9A47E-48A8-A145-9B99-70BEBF1CEA8F}">
      <dsp:nvSpPr>
        <dsp:cNvPr id="0" name=""/>
        <dsp:cNvSpPr/>
      </dsp:nvSpPr>
      <dsp:spPr>
        <a:xfrm rot="10800000">
          <a:off x="445508" y="394014"/>
          <a:ext cx="7033783" cy="1036797"/>
        </a:xfrm>
        <a:prstGeom prst="trapezoid">
          <a:avLst>
            <a:gd name="adj" fmla="val 113069"/>
          </a:avLst>
        </a:prstGeom>
        <a:gradFill flip="none" rotWithShape="1">
          <a:gsLst>
            <a:gs pos="44000">
              <a:srgbClr val="6C6463">
                <a:alpha val="74000"/>
              </a:srgbClr>
            </a:gs>
            <a:gs pos="86000">
              <a:srgbClr val="FFFFFF">
                <a:alpha val="74000"/>
              </a:srgbClr>
            </a:gs>
          </a:gsLst>
          <a:path path="circle">
            <a:fillToRect l="100000" t="100000"/>
          </a:path>
          <a:tileRect r="-100000" b="-100000"/>
        </a:gradFill>
        <a:ln>
          <a:solidFill>
            <a:srgbClr val="65153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i="1" kern="1200" noProof="0" dirty="0">
              <a:solidFill>
                <a:srgbClr val="651532"/>
              </a:solidFill>
            </a:rPr>
            <a:t>Examiné 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i="1" kern="1200" noProof="0" dirty="0">
              <a:solidFill>
                <a:srgbClr val="651532"/>
              </a:solidFill>
            </a:rPr>
            <a:t>84 Institutions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i="1" kern="1200" noProof="0" dirty="0">
              <a:solidFill>
                <a:srgbClr val="651532"/>
              </a:solidFill>
            </a:rPr>
            <a:t>225 Participants</a:t>
          </a:r>
          <a:endParaRPr lang="fr-FR" sz="1800" kern="1200" noProof="0" dirty="0">
            <a:solidFill>
              <a:srgbClr val="651532"/>
            </a:solidFill>
          </a:endParaRPr>
        </a:p>
      </dsp:txBody>
      <dsp:txXfrm rot="-10800000">
        <a:off x="1676420" y="394014"/>
        <a:ext cx="4571959" cy="1036797"/>
      </dsp:txXfrm>
    </dsp:sp>
    <dsp:sp modelId="{A8562360-CA0D-764D-A376-AA22B78A6DB9}">
      <dsp:nvSpPr>
        <dsp:cNvPr id="0" name=""/>
        <dsp:cNvSpPr/>
      </dsp:nvSpPr>
      <dsp:spPr>
        <a:xfrm rot="10800000">
          <a:off x="1631919" y="1427939"/>
          <a:ext cx="4689189" cy="1036797"/>
        </a:xfrm>
        <a:prstGeom prst="trapezoid">
          <a:avLst>
            <a:gd name="adj" fmla="val 113069"/>
          </a:avLst>
        </a:prstGeom>
        <a:gradFill flip="none" rotWithShape="1">
          <a:gsLst>
            <a:gs pos="26000">
              <a:srgbClr val="6C6463"/>
            </a:gs>
            <a:gs pos="77000">
              <a:srgbClr val="651532"/>
            </a:gs>
          </a:gsLst>
          <a:lin ang="0" scaled="1"/>
          <a:tileRect/>
        </a:gradFill>
        <a:ln>
          <a:solidFill>
            <a:srgbClr val="65153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i="1" kern="1200" noProof="0" dirty="0">
              <a:solidFill>
                <a:srgbClr val="CFCDC9"/>
              </a:solidFill>
            </a:rPr>
            <a:t>Sélectionné :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i="1" kern="1200" noProof="0" dirty="0">
              <a:solidFill>
                <a:srgbClr val="CFCDC9"/>
              </a:solidFill>
            </a:rPr>
            <a:t>12 groupes de bénéficiaires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i="1" kern="1200" noProof="0" dirty="0">
              <a:solidFill>
                <a:srgbClr val="CFCDC9"/>
              </a:solidFill>
            </a:rPr>
            <a:t>36 Participants</a:t>
          </a:r>
        </a:p>
      </dsp:txBody>
      <dsp:txXfrm rot="-10800000">
        <a:off x="2452527" y="1427939"/>
        <a:ext cx="3047972" cy="1036797"/>
      </dsp:txXfrm>
    </dsp:sp>
    <dsp:sp modelId="{6B96B9B0-030C-D249-86D8-97045D0F0418}">
      <dsp:nvSpPr>
        <dsp:cNvPr id="0" name=""/>
        <dsp:cNvSpPr/>
      </dsp:nvSpPr>
      <dsp:spPr>
        <a:xfrm rot="10800000">
          <a:off x="2810946" y="2467609"/>
          <a:ext cx="2344594" cy="1036797"/>
        </a:xfrm>
        <a:prstGeom prst="trapezoid">
          <a:avLst>
            <a:gd name="adj" fmla="val 113069"/>
          </a:avLst>
        </a:prstGeom>
        <a:gradFill flip="none" rotWithShape="1">
          <a:gsLst>
            <a:gs pos="28000">
              <a:srgbClr val="6C6463"/>
            </a:gs>
            <a:gs pos="100000">
              <a:srgbClr val="FFFFFF"/>
            </a:gs>
          </a:gsLst>
          <a:lin ang="0" scaled="1"/>
          <a:tileRect/>
        </a:gradFill>
        <a:ln>
          <a:solidFill>
            <a:srgbClr val="65153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i="1" kern="1200" noProof="0" dirty="0">
              <a:solidFill>
                <a:srgbClr val="651532"/>
              </a:solidFill>
            </a:rPr>
            <a:t>Contreparties individuelles 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i="1" kern="1200" noProof="0" dirty="0">
              <a:solidFill>
                <a:srgbClr val="651532"/>
              </a:solidFill>
            </a:rPr>
            <a:t>24 R&amp;E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i="1" kern="1200" noProof="0" dirty="0">
              <a:solidFill>
                <a:srgbClr val="651532"/>
              </a:solidFill>
            </a:rPr>
            <a:t>12 F&amp;A</a:t>
          </a:r>
          <a:endParaRPr lang="fr-FR" sz="1200" kern="1200" noProof="0" dirty="0"/>
        </a:p>
      </dsp:txBody>
      <dsp:txXfrm rot="-10800000">
        <a:off x="2810946" y="2467609"/>
        <a:ext cx="2344594" cy="10367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841" cy="33988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3125" y="0"/>
            <a:ext cx="4278841" cy="33988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64D9E48-5E7F-D24C-87D5-695B18367D24}" type="datetimeFigureOut">
              <a:rPr lang="en-US" smtClean="0"/>
              <a:pPr/>
              <a:t>7/16/2019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278841" cy="33988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3125" y="6456611"/>
            <a:ext cx="4278841" cy="33988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B6CB10C2-C6DD-5A4A-BF1B-B012B8BA42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975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841" cy="33988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3125" y="0"/>
            <a:ext cx="4278841" cy="33988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B86357CE-B3EB-1B4A-84E5-C1E2DF427ABD}" type="datetimeFigureOut">
              <a:rPr lang="en-US" smtClean="0"/>
              <a:pPr/>
              <a:t>7/16/2019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89225" y="509588"/>
            <a:ext cx="44958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6" y="3228896"/>
            <a:ext cx="7899400" cy="305895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278841" cy="33988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3125" y="6456611"/>
            <a:ext cx="4278841" cy="33988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824A558B-E4E9-A94A-B9C1-029E46A76AB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9379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22884-9737-4BC1-AF2A-3E4A0813FA6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432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A558B-E4E9-A94A-B9C1-029E46A76AB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635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A558B-E4E9-A94A-B9C1-029E46A76AB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850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A2F79EB4-4893-4BB6-8C38-451EB20FD8C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5F1F9EF8-CD3D-41A8-9F30-CBB37535EA9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20DF7FA3-02A0-4D10-ACD8-7D938BA2C4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7F8BC3B-E590-4D26-BCEF-1771D772BBE2}" type="slidenum">
              <a:rPr lang="en-US" altLang="en-US">
                <a:latin typeface="Calibri" panose="020F0502020204030204" pitchFamily="34" charset="0"/>
              </a:rPr>
              <a:pPr/>
              <a:t>7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856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A2F79EB4-4893-4BB6-8C38-451EB20FD8C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5F1F9EF8-CD3D-41A8-9F30-CBB37535EA9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20DF7FA3-02A0-4D10-ACD8-7D938BA2C4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7F8BC3B-E590-4D26-BCEF-1771D772BBE2}" type="slidenum">
              <a:rPr lang="en-US" altLang="en-US">
                <a:latin typeface="Calibri" panose="020F0502020204030204" pitchFamily="34" charset="0"/>
              </a:rPr>
              <a:pPr/>
              <a:t>8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556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A2F79EB4-4893-4BB6-8C38-451EB20FD8C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5F1F9EF8-CD3D-41A8-9F30-CBB37535EA9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20DF7FA3-02A0-4D10-ACD8-7D938BA2C4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7F8BC3B-E590-4D26-BCEF-1771D772BBE2}" type="slidenum">
              <a:rPr lang="en-US" altLang="en-US">
                <a:latin typeface="Calibri" panose="020F0502020204030204" pitchFamily="34" charset="0"/>
              </a:rPr>
              <a:pPr/>
              <a:t>9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32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Full Pho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Placeholder 9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00" y="153988"/>
            <a:ext cx="8839199" cy="4876800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fld id="{DB934BDB-64D7-4BE8-B87A-8CE9F791D9D3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44639"/>
            <a:ext cx="2895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01787"/>
            <a:ext cx="3886200" cy="1209781"/>
          </a:xfrm>
          <a:effectLst>
            <a:outerShdw blurRad="254000" dir="2700000" algn="tl" rotWithShape="0">
              <a:srgbClr val="000000">
                <a:alpha val="20000"/>
              </a:srgbClr>
            </a:outerShdw>
          </a:effectLst>
        </p:spPr>
        <p:txBody>
          <a:bodyPr anchor="b" anchorCtr="0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135206"/>
            <a:ext cx="3429000" cy="1209781"/>
          </a:xfrm>
          <a:effectLst>
            <a:outerShdw blurRad="254000" dir="5400000" algn="tl" rotWithShape="0">
              <a:srgbClr val="000000">
                <a:alpha val="40000"/>
              </a:srgbClr>
            </a:outerShdw>
          </a:effectLst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746760" y="2973387"/>
            <a:ext cx="320040" cy="0"/>
          </a:xfrm>
          <a:prstGeom prst="line">
            <a:avLst/>
          </a:prstGeom>
          <a:ln w="19050">
            <a:solidFill>
              <a:srgbClr val="FFFFFF"/>
            </a:solidFill>
          </a:ln>
          <a:effectLst>
            <a:outerShdw blurRad="2540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862312" y="1098609"/>
            <a:ext cx="207391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chemeClr val="bg1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pic>
        <p:nvPicPr>
          <p:cNvPr id="16" name="Picture 15" descr="USAID_Logo_White_v02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805" y="569937"/>
            <a:ext cx="1371600" cy="410902"/>
          </a:xfrm>
          <a:prstGeom prst="rect">
            <a:avLst/>
          </a:prstGeom>
          <a:effectLst>
            <a:outerShdw blurRad="254000" dir="2700000" algn="tl" rotWithShape="0">
              <a:srgbClr val="000000">
                <a:alpha val="2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8307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Gray Title Only">
    <p:bg>
      <p:bgPr>
        <a:solidFill>
          <a:srgbClr val="CFCD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153987"/>
            <a:ext cx="4419600" cy="4876799"/>
          </a:xfrm>
          <a:solidFill>
            <a:schemeClr val="bg1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chemeClr val="bg1"/>
                </a:solidFill>
                <a:latin typeface="Source Sans Pro Bold"/>
                <a:cs typeface="Source Sans Pro Bold"/>
              </a:defRPr>
            </a:lvl1pPr>
          </a:lstStyle>
          <a:p>
            <a:fld id="{59F77ED6-E48D-4871-823E-F11E6AE32C7B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3442713" y="1098609"/>
            <a:ext cx="207391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4877104" y="2188567"/>
            <a:ext cx="3885896" cy="837665"/>
          </a:xfrm>
        </p:spPr>
        <p:txBody>
          <a:bodyPr wrap="square" anchor="ctr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9252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d/Gray 1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fld id="{0D4F5B31-EB57-472A-A234-2DACDD0A69F0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44639"/>
            <a:ext cx="2895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686104" y="682922"/>
            <a:ext cx="7772400" cy="46166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685800" y="1296987"/>
            <a:ext cx="7772400" cy="32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0188" marR="0" indent="-2301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/>
              <a:buChar char="•"/>
              <a:tabLst/>
              <a:defRPr>
                <a:latin typeface="Source Sans Pro Bold"/>
                <a:cs typeface="Source Sans Pro Bold"/>
              </a:defRPr>
            </a:lvl1pPr>
            <a:lvl2pPr>
              <a:defRPr>
                <a:latin typeface="Source Sans Pro Bold"/>
                <a:cs typeface="Source Sans Pro Bold"/>
              </a:defRPr>
            </a:lvl2pPr>
          </a:lstStyle>
          <a:p>
            <a:pPr marL="230188" marR="0" lvl="0" indent="-2301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6C6463"/>
                </a:solidFill>
                <a:effectLst/>
                <a:uLnTx/>
                <a:uFillTx/>
                <a:latin typeface="Gill Sans MT"/>
                <a:ea typeface="+mn-ea"/>
                <a:cs typeface="Gill Sans MT"/>
              </a:rPr>
              <a:t>Click to edit Master text styles</a:t>
            </a:r>
          </a:p>
          <a:p>
            <a:pPr marL="684213" marR="0" lvl="1" indent="-2301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6C6463"/>
                </a:solidFill>
                <a:effectLst/>
                <a:uLnTx/>
                <a:uFillTx/>
                <a:latin typeface="Gill Sans MT"/>
                <a:ea typeface="+mn-ea"/>
                <a:cs typeface="Gill Sans MT"/>
              </a:rPr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07058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d/Gray 2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296987"/>
            <a:ext cx="3809696" cy="3200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6987"/>
            <a:ext cx="3810304" cy="3200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4844639"/>
            <a:ext cx="2133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fld id="{FE050B66-FC98-4706-98A0-6AA299C30470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844639"/>
            <a:ext cx="2895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4844639"/>
            <a:ext cx="2133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679217"/>
            <a:ext cx="7772400" cy="46537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2565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d/Gray 3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296987"/>
            <a:ext cx="2514296" cy="3200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296987"/>
            <a:ext cx="2514904" cy="3200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4844639"/>
            <a:ext cx="2133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fld id="{44EBE072-8832-413C-9128-16AD799B677C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844639"/>
            <a:ext cx="2895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4844639"/>
            <a:ext cx="2133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3314548" y="1296987"/>
            <a:ext cx="2514904" cy="3200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679217"/>
            <a:ext cx="7772400" cy="46537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48010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d/Gray 1 Content + Bottom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2592387"/>
            <a:ext cx="8839200" cy="2440594"/>
          </a:xfrm>
          <a:solidFill>
            <a:srgbClr val="CFCDC9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6987"/>
            <a:ext cx="7772400" cy="1143000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  <a:lvl2pPr>
              <a:defRPr>
                <a:solidFill>
                  <a:srgbClr val="6C6463"/>
                </a:solidFill>
              </a:defRPr>
            </a:lvl2pPr>
            <a:lvl3pPr>
              <a:defRPr>
                <a:solidFill>
                  <a:srgbClr val="6C6463"/>
                </a:solidFill>
              </a:defRPr>
            </a:lvl3pPr>
            <a:lvl4pPr>
              <a:defRPr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fld id="{5CF7A0E2-A039-477C-B08D-81A9A4FAEA71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44639"/>
            <a:ext cx="2895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862313" y="3537008"/>
            <a:ext cx="207391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679217"/>
            <a:ext cx="7772400" cy="46537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50899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d/Gray 1 Content + Right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153988"/>
            <a:ext cx="4419600" cy="4876800"/>
          </a:xfrm>
          <a:solidFill>
            <a:srgbClr val="CFCDC9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fld id="{E231F8D4-ADD8-4E32-A88C-B52503272784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5800" y="1677987"/>
            <a:ext cx="3657600" cy="2819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862312" y="1098609"/>
            <a:ext cx="207391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78715"/>
            <a:ext cx="3657600" cy="830997"/>
          </a:xfrm>
        </p:spPr>
        <p:txBody>
          <a:bodyPr wrap="square"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2703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d/Gray 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153987"/>
            <a:ext cx="4419600" cy="4876799"/>
          </a:xfrm>
          <a:solidFill>
            <a:srgbClr val="CFCDC9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chemeClr val="bg1"/>
                </a:solidFill>
                <a:latin typeface="Source Sans Pro Bold"/>
                <a:cs typeface="Source Sans Pro Bold"/>
              </a:defRPr>
            </a:lvl1pPr>
          </a:lstStyle>
          <a:p>
            <a:fld id="{268D01D3-0123-4113-A6F0-D0F8FFA90949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3442713" y="1098609"/>
            <a:ext cx="207391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4877104" y="2188567"/>
            <a:ext cx="3885896" cy="837665"/>
          </a:xfrm>
        </p:spPr>
        <p:txBody>
          <a:bodyPr wrap="square" anchor="ctr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08314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00" y="153987"/>
            <a:ext cx="8839201" cy="48768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862313" y="1098609"/>
            <a:ext cx="207391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fld id="{83E5D411-EEE5-4B35-983A-A7D40DBF2B3B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USAID_Logo_White_v02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805" y="4344987"/>
            <a:ext cx="1371600" cy="410902"/>
          </a:xfrm>
          <a:prstGeom prst="rect">
            <a:avLst/>
          </a:prstGeom>
          <a:effectLst/>
        </p:spPr>
      </p:pic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135206"/>
            <a:ext cx="3429000" cy="1209781"/>
          </a:xfrm>
          <a:effectLst>
            <a:outerShdw blurRad="254000" dir="5400000" algn="tl" rotWithShape="0">
              <a:srgbClr val="000000">
                <a:alpha val="40000"/>
              </a:srgbClr>
            </a:outerShdw>
          </a:effectLst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46760" y="2973387"/>
            <a:ext cx="320040" cy="0"/>
          </a:xfrm>
          <a:prstGeom prst="line">
            <a:avLst/>
          </a:prstGeom>
          <a:ln w="19050">
            <a:solidFill>
              <a:srgbClr val="FFFFFF"/>
            </a:solidFill>
          </a:ln>
          <a:effectLst>
            <a:outerShdw blurRad="2540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1852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- Full Red">
    <p:bg>
      <p:bgPr>
        <a:solidFill>
          <a:srgbClr val="002F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fld id="{3484513E-3993-463B-BF61-E7E914ECF4BC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44639"/>
            <a:ext cx="2895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USAID_Logo_White_v02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805" y="569937"/>
            <a:ext cx="1371600" cy="410902"/>
          </a:xfrm>
          <a:prstGeom prst="rect">
            <a:avLst/>
          </a:prstGeom>
          <a:effectLst/>
        </p:spPr>
      </p:pic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01787"/>
            <a:ext cx="3886200" cy="1209781"/>
          </a:xfrm>
          <a:effectLst/>
        </p:spPr>
        <p:txBody>
          <a:bodyPr anchor="b" anchorCtr="0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135206"/>
            <a:ext cx="3429000" cy="1209781"/>
          </a:xfrm>
          <a:effectLst/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746760" y="2973387"/>
            <a:ext cx="320040" cy="0"/>
          </a:xfrm>
          <a:prstGeom prst="line">
            <a:avLst/>
          </a:prstGeom>
          <a:ln w="1905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632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 - Full Red">
    <p:bg>
      <p:bgPr>
        <a:solidFill>
          <a:srgbClr val="002F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534987"/>
            <a:ext cx="5486400" cy="461665"/>
          </a:xfrm>
        </p:spPr>
        <p:txBody>
          <a:bodyPr wrap="square" anchor="t" anchorCtr="0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2400" y="4844639"/>
            <a:ext cx="2133600" cy="186148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992D0F-FA0D-4013-8EC2-C8371D592712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844639"/>
            <a:ext cx="2895600" cy="186148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8000" y="4844639"/>
            <a:ext cx="2133600" cy="186148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USAID_Logo_White_v02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805" y="4344987"/>
            <a:ext cx="1371600" cy="410902"/>
          </a:xfrm>
          <a:prstGeom prst="rect">
            <a:avLst/>
          </a:prstGeom>
          <a:effectLst/>
        </p:spPr>
      </p:pic>
      <p:cxnSp>
        <p:nvCxnSpPr>
          <p:cNvPr id="13" name="Straight Connector 12"/>
          <p:cNvCxnSpPr/>
          <p:nvPr userDrawn="1"/>
        </p:nvCxnSpPr>
        <p:spPr>
          <a:xfrm>
            <a:off x="746760" y="687387"/>
            <a:ext cx="320040" cy="0"/>
          </a:xfrm>
          <a:prstGeom prst="line">
            <a:avLst/>
          </a:prstGeom>
          <a:ln w="19050">
            <a:solidFill>
              <a:srgbClr val="FFFFFF"/>
            </a:solidFill>
          </a:ln>
          <a:effectLst>
            <a:outerShdw blurRad="2540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146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Full Red">
    <p:bg>
      <p:bgPr>
        <a:solidFill>
          <a:srgbClr val="BA0C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fld id="{8419EEEC-B917-4CB0-8D80-52CFC1754002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44639"/>
            <a:ext cx="2895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USAID_Logo_White_v02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805" y="569937"/>
            <a:ext cx="1371600" cy="410902"/>
          </a:xfrm>
          <a:prstGeom prst="rect">
            <a:avLst/>
          </a:prstGeom>
          <a:effectLst/>
        </p:spPr>
      </p:pic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01787"/>
            <a:ext cx="3886200" cy="1209781"/>
          </a:xfrm>
          <a:effectLst/>
        </p:spPr>
        <p:txBody>
          <a:bodyPr anchor="b" anchorCtr="0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135206"/>
            <a:ext cx="3429000" cy="1209781"/>
          </a:xfrm>
          <a:effectLst/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746760" y="2973387"/>
            <a:ext cx="320040" cy="0"/>
          </a:xfrm>
          <a:prstGeom prst="line">
            <a:avLst/>
          </a:prstGeom>
          <a:ln w="1905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771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d/Gray 1 Content">
    <p:bg>
      <p:bgPr>
        <a:solidFill>
          <a:srgbClr val="CFCD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fld id="{7014D7BD-330D-4F4A-BDC5-A2ED218C5F2F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44639"/>
            <a:ext cx="2895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686104" y="682922"/>
            <a:ext cx="7772400" cy="46166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" hasCustomPrompt="1"/>
          </p:nvPr>
        </p:nvSpPr>
        <p:spPr>
          <a:xfrm>
            <a:off x="685800" y="1296987"/>
            <a:ext cx="7772400" cy="32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0188" marR="0" indent="-2301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/>
              <a:buChar char="•"/>
              <a:tabLst/>
              <a:defRPr>
                <a:latin typeface="Source Sans Pro Bold"/>
                <a:cs typeface="Source Sans Pro Bold"/>
              </a:defRPr>
            </a:lvl1pPr>
            <a:lvl2pPr>
              <a:defRPr>
                <a:latin typeface="Source Sans Pro Bold"/>
                <a:cs typeface="Source Sans Pro Bold"/>
              </a:defRPr>
            </a:lvl2pPr>
          </a:lstStyle>
          <a:p>
            <a:pPr marL="230188" marR="0" lvl="0" indent="-2301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6C6463"/>
                </a:solidFill>
                <a:effectLst/>
                <a:uLnTx/>
                <a:uFillTx/>
                <a:latin typeface="Gill Sans MT"/>
                <a:ea typeface="+mn-ea"/>
                <a:cs typeface="Gill Sans MT"/>
              </a:rPr>
              <a:t>Click to edit Master text styles</a:t>
            </a:r>
          </a:p>
          <a:p>
            <a:pPr marL="684213" marR="0" lvl="1" indent="-2301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6C6463"/>
                </a:solidFill>
                <a:effectLst/>
                <a:uLnTx/>
                <a:uFillTx/>
                <a:latin typeface="Gill Sans MT"/>
                <a:ea typeface="+mn-ea"/>
                <a:cs typeface="Gill Sans MT"/>
              </a:rPr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2543250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d/Gray 2 Content">
    <p:bg>
      <p:bgPr>
        <a:solidFill>
          <a:srgbClr val="CFCD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296987"/>
            <a:ext cx="3809696" cy="3200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6987"/>
            <a:ext cx="3810304" cy="3200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4844639"/>
            <a:ext cx="2133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fld id="{C4352638-5FBC-4B9F-8BE4-FD05E448F256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844639"/>
            <a:ext cx="2895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4844639"/>
            <a:ext cx="2133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679217"/>
            <a:ext cx="7772400" cy="46537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214077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d/Gray 3 Content">
    <p:bg>
      <p:bgPr>
        <a:solidFill>
          <a:srgbClr val="CFCD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296987"/>
            <a:ext cx="2514296" cy="3200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296987"/>
            <a:ext cx="2514904" cy="3200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4844639"/>
            <a:ext cx="2133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fld id="{F77049BF-11E0-4460-938F-37132EB2183F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844639"/>
            <a:ext cx="2895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4844639"/>
            <a:ext cx="2133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3314548" y="1296987"/>
            <a:ext cx="2514904" cy="3200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679217"/>
            <a:ext cx="7772400" cy="46537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631923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d/Gray 1 Content + Bottom Photo">
    <p:bg>
      <p:bgPr>
        <a:solidFill>
          <a:srgbClr val="CFCD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2592387"/>
            <a:ext cx="8839200" cy="2440594"/>
          </a:xfrm>
          <a:solidFill>
            <a:schemeClr val="bg1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6987"/>
            <a:ext cx="7772400" cy="1143000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  <a:lvl2pPr>
              <a:defRPr>
                <a:solidFill>
                  <a:srgbClr val="6C6463"/>
                </a:solidFill>
              </a:defRPr>
            </a:lvl2pPr>
            <a:lvl3pPr>
              <a:defRPr>
                <a:solidFill>
                  <a:srgbClr val="6C6463"/>
                </a:solidFill>
              </a:defRPr>
            </a:lvl3pPr>
            <a:lvl4pPr>
              <a:defRPr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fld id="{6DD62689-ECA7-48D1-ACC1-0DD2D1E97B6C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44639"/>
            <a:ext cx="2895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862313" y="3537008"/>
            <a:ext cx="207391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679217"/>
            <a:ext cx="7772400" cy="46537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23587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d/Gray 1 Content + Right Photo">
    <p:bg>
      <p:bgPr>
        <a:solidFill>
          <a:srgbClr val="CFCD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153988"/>
            <a:ext cx="4419600" cy="4876800"/>
          </a:xfrm>
          <a:solidFill>
            <a:srgbClr val="FFFFFF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fld id="{74614015-C3E3-486F-9729-927DFB84AFA6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5800" y="1677987"/>
            <a:ext cx="3657600" cy="2819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862312" y="1098609"/>
            <a:ext cx="207391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78715"/>
            <a:ext cx="3657600" cy="830997"/>
          </a:xfrm>
        </p:spPr>
        <p:txBody>
          <a:bodyPr wrap="square"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53309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d/Gray Title Only">
    <p:bg>
      <p:bgPr>
        <a:solidFill>
          <a:srgbClr val="CFCD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153987"/>
            <a:ext cx="4419600" cy="4876799"/>
          </a:xfrm>
          <a:solidFill>
            <a:schemeClr val="bg1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chemeClr val="bg1"/>
                </a:solidFill>
                <a:latin typeface="Source Sans Pro Bold"/>
                <a:cs typeface="Source Sans Pro Bold"/>
              </a:defRPr>
            </a:lvl1pPr>
          </a:lstStyle>
          <a:p>
            <a:fld id="{FFAE19E7-A0B8-4675-A2BB-3CF3BF2A3501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3442713" y="1098609"/>
            <a:ext cx="207391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4877104" y="2188567"/>
            <a:ext cx="3885896" cy="837665"/>
          </a:xfrm>
        </p:spPr>
        <p:txBody>
          <a:bodyPr wrap="square" anchor="ctr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342274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ed/Gray 1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fld id="{3000AF07-A23B-487E-B3B0-A20C5FB83807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44639"/>
            <a:ext cx="2895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686104" y="682922"/>
            <a:ext cx="7772400" cy="46166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685800" y="1296987"/>
            <a:ext cx="7772400" cy="32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0188" marR="0" indent="-2301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/>
              <a:buChar char="•"/>
              <a:tabLst/>
              <a:defRPr>
                <a:latin typeface="Source Sans Pro Bold"/>
                <a:cs typeface="Source Sans Pro Bold"/>
              </a:defRPr>
            </a:lvl1pPr>
            <a:lvl2pPr>
              <a:defRPr>
                <a:latin typeface="Source Sans Pro Bold"/>
                <a:cs typeface="Source Sans Pro Bold"/>
              </a:defRPr>
            </a:lvl2pPr>
          </a:lstStyle>
          <a:p>
            <a:pPr marL="230188" marR="0" lvl="0" indent="-2301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6C6463"/>
                </a:solidFill>
                <a:effectLst/>
                <a:uLnTx/>
                <a:uFillTx/>
                <a:latin typeface="Gill Sans MT"/>
                <a:ea typeface="+mn-ea"/>
                <a:cs typeface="Gill Sans MT"/>
              </a:rPr>
              <a:t>Click to edit Master text styles</a:t>
            </a:r>
          </a:p>
          <a:p>
            <a:pPr marL="684213" marR="0" lvl="1" indent="-2301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6C6463"/>
                </a:solidFill>
                <a:effectLst/>
                <a:uLnTx/>
                <a:uFillTx/>
                <a:latin typeface="Gill Sans MT"/>
                <a:ea typeface="+mn-ea"/>
                <a:cs typeface="Gill Sans MT"/>
              </a:rPr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062974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ed/Gray 2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296987"/>
            <a:ext cx="3809696" cy="3200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6987"/>
            <a:ext cx="3810304" cy="3200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4844639"/>
            <a:ext cx="2133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fld id="{07E87DE5-56BA-4D6C-8AE1-8914468B364D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844639"/>
            <a:ext cx="2895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4844639"/>
            <a:ext cx="2133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679217"/>
            <a:ext cx="7772400" cy="46537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948454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ed/Gray 3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296987"/>
            <a:ext cx="2514296" cy="3200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296987"/>
            <a:ext cx="2514904" cy="3200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4844639"/>
            <a:ext cx="2133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fld id="{B7092CFB-3870-49E6-9E65-FA8F14FA4757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844639"/>
            <a:ext cx="2895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4844639"/>
            <a:ext cx="2133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3314548" y="1296987"/>
            <a:ext cx="2514904" cy="3200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679217"/>
            <a:ext cx="7772400" cy="46537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60763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ed/Gray 1 Content + Bottom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2592387"/>
            <a:ext cx="8839200" cy="2440594"/>
          </a:xfrm>
          <a:solidFill>
            <a:srgbClr val="CFCDC9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6987"/>
            <a:ext cx="7772400" cy="1143000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  <a:lvl2pPr>
              <a:defRPr>
                <a:solidFill>
                  <a:srgbClr val="6C6463"/>
                </a:solidFill>
              </a:defRPr>
            </a:lvl2pPr>
            <a:lvl3pPr>
              <a:defRPr>
                <a:solidFill>
                  <a:srgbClr val="6C6463"/>
                </a:solidFill>
              </a:defRPr>
            </a:lvl3pPr>
            <a:lvl4pPr>
              <a:defRPr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fld id="{C6259DF4-B344-413B-9DA0-EB4A8CFFA3D8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44639"/>
            <a:ext cx="2895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862313" y="3537008"/>
            <a:ext cx="207391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679217"/>
            <a:ext cx="7772400" cy="46537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5182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Full Red">
    <p:bg>
      <p:bgPr>
        <a:solidFill>
          <a:srgbClr val="BA0C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534987"/>
            <a:ext cx="5486400" cy="461665"/>
          </a:xfrm>
        </p:spPr>
        <p:txBody>
          <a:bodyPr wrap="square" anchor="t" anchorCtr="0">
            <a:sp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2400" y="4844639"/>
            <a:ext cx="2133600" cy="186148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BE7A36-B908-4A96-858C-AC9AEE0643A0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844639"/>
            <a:ext cx="2895600" cy="186148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8000" y="4844639"/>
            <a:ext cx="2133600" cy="186148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USAID_Logo_White_v02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805" y="4344987"/>
            <a:ext cx="1371600" cy="410902"/>
          </a:xfrm>
          <a:prstGeom prst="rect">
            <a:avLst/>
          </a:prstGeom>
          <a:effectLst/>
        </p:spPr>
      </p:pic>
      <p:cxnSp>
        <p:nvCxnSpPr>
          <p:cNvPr id="13" name="Straight Connector 12"/>
          <p:cNvCxnSpPr/>
          <p:nvPr userDrawn="1"/>
        </p:nvCxnSpPr>
        <p:spPr>
          <a:xfrm>
            <a:off x="746760" y="687387"/>
            <a:ext cx="320040" cy="0"/>
          </a:xfrm>
          <a:prstGeom prst="line">
            <a:avLst/>
          </a:prstGeom>
          <a:ln w="19050">
            <a:solidFill>
              <a:srgbClr val="FFFFFF"/>
            </a:solidFill>
          </a:ln>
          <a:effectLst>
            <a:outerShdw blurRad="2540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4963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ed/Gray 1 Content + Right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153988"/>
            <a:ext cx="4419600" cy="4876800"/>
          </a:xfrm>
          <a:solidFill>
            <a:srgbClr val="CFCDC9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fld id="{5FE2EAFE-4FB4-4DA6-8B89-52D247E2C01F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5800" y="1677987"/>
            <a:ext cx="3657600" cy="2819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862312" y="1098609"/>
            <a:ext cx="207391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78715"/>
            <a:ext cx="3657600" cy="830997"/>
          </a:xfrm>
        </p:spPr>
        <p:txBody>
          <a:bodyPr wrap="square"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68523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ed/Gray 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153987"/>
            <a:ext cx="4419600" cy="4876799"/>
          </a:xfrm>
          <a:solidFill>
            <a:srgbClr val="CFCDC9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chemeClr val="bg1"/>
                </a:solidFill>
                <a:latin typeface="Source Sans Pro Bold"/>
                <a:cs typeface="Source Sans Pro Bold"/>
              </a:defRPr>
            </a:lvl1pPr>
          </a:lstStyle>
          <a:p>
            <a:fld id="{FC3D63AD-4F98-435E-B712-1C05A197D875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3442713" y="1098609"/>
            <a:ext cx="207391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4877104" y="2188567"/>
            <a:ext cx="3885896" cy="837665"/>
          </a:xfrm>
        </p:spPr>
        <p:txBody>
          <a:bodyPr wrap="square" anchor="ctr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8296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Gray 1 Content">
    <p:bg>
      <p:bgPr>
        <a:solidFill>
          <a:srgbClr val="CFCD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fld id="{A0097387-0906-43CF-A6EB-FD906D9FFA7D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44639"/>
            <a:ext cx="2895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686104" y="682922"/>
            <a:ext cx="7772400" cy="46166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"/>
          </p:nvPr>
        </p:nvSpPr>
        <p:spPr>
          <a:xfrm>
            <a:off x="685800" y="1296987"/>
            <a:ext cx="7772400" cy="32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11609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Gray 2 Content">
    <p:bg>
      <p:bgPr>
        <a:solidFill>
          <a:srgbClr val="CFCD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296987"/>
            <a:ext cx="7772400" cy="3200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4844639"/>
            <a:ext cx="2133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fld id="{4AFB7793-CC59-4145-AE29-9416BB70839A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844639"/>
            <a:ext cx="2895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4844639"/>
            <a:ext cx="2133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679217"/>
            <a:ext cx="7772400" cy="46537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604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ed/Gray 2 Content">
    <p:bg>
      <p:bgPr>
        <a:solidFill>
          <a:srgbClr val="CFCD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296987"/>
            <a:ext cx="3809696" cy="3200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6987"/>
            <a:ext cx="3810304" cy="3200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4844639"/>
            <a:ext cx="2133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fld id="{51F94460-8435-4CF9-ADDA-64CBC7780402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844639"/>
            <a:ext cx="2895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4844639"/>
            <a:ext cx="2133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679217"/>
            <a:ext cx="7772400" cy="46537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2065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Gray 3 Content">
    <p:bg>
      <p:bgPr>
        <a:solidFill>
          <a:srgbClr val="CFCD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296987"/>
            <a:ext cx="2514296" cy="3200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296987"/>
            <a:ext cx="2514904" cy="3200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4844639"/>
            <a:ext cx="2133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fld id="{71CD83F1-480D-452F-91CC-25E0554D4A31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844639"/>
            <a:ext cx="2895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4844639"/>
            <a:ext cx="2133600" cy="186148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3314548" y="1296987"/>
            <a:ext cx="2514904" cy="3200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679217"/>
            <a:ext cx="7772400" cy="46537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966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Gray 1 Content + Bottom Photo">
    <p:bg>
      <p:bgPr>
        <a:solidFill>
          <a:srgbClr val="CFCD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2592387"/>
            <a:ext cx="8839200" cy="2440594"/>
          </a:xfrm>
          <a:solidFill>
            <a:schemeClr val="bg1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6987"/>
            <a:ext cx="7772400" cy="1143000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  <a:lvl2pPr>
              <a:defRPr>
                <a:solidFill>
                  <a:srgbClr val="6C6463"/>
                </a:solidFill>
              </a:defRPr>
            </a:lvl2pPr>
            <a:lvl3pPr>
              <a:defRPr>
                <a:solidFill>
                  <a:srgbClr val="6C6463"/>
                </a:solidFill>
              </a:defRPr>
            </a:lvl3pPr>
            <a:lvl4pPr>
              <a:defRPr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fld id="{25579486-31BD-4492-ABB3-0D7347FC71F3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44639"/>
            <a:ext cx="2895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862313" y="3537008"/>
            <a:ext cx="207391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679217"/>
            <a:ext cx="7772400" cy="46537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0141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Gray 1 Content + Right Photo">
    <p:bg>
      <p:bgPr>
        <a:solidFill>
          <a:srgbClr val="CFCD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153988"/>
            <a:ext cx="4419600" cy="4876800"/>
          </a:xfrm>
          <a:solidFill>
            <a:srgbClr val="FFFFFF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fld id="{CA958701-0DA2-4175-8552-76CA52F05F8A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44639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FFFFFF"/>
                </a:solidFill>
                <a:latin typeface="Source Sans Pro Bold"/>
                <a:cs typeface="Source Sans Pro Bold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5800" y="1677987"/>
            <a:ext cx="3657600" cy="2819400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C6463"/>
                </a:solidFill>
              </a:defRPr>
            </a:lvl1pPr>
            <a:lvl2pPr>
              <a:defRPr sz="16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862312" y="1098609"/>
            <a:ext cx="207391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78715"/>
            <a:ext cx="3657600" cy="830997"/>
          </a:xfrm>
        </p:spPr>
        <p:txBody>
          <a:bodyPr wrap="square"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6011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CD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6104" y="682922"/>
            <a:ext cx="7772400" cy="46166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96987"/>
            <a:ext cx="7772400" cy="32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4864207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fld id="{048595A0-DF12-419A-9389-21765348B839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64207"/>
            <a:ext cx="2895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64207"/>
            <a:ext cx="2133600" cy="18614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6C6463"/>
                </a:solidFill>
                <a:latin typeface="Source Sans Pro Bold"/>
                <a:cs typeface="Source Sans Pro Bold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rame 13"/>
          <p:cNvSpPr/>
          <p:nvPr userDrawn="1"/>
        </p:nvSpPr>
        <p:spPr>
          <a:xfrm>
            <a:off x="0" y="0"/>
            <a:ext cx="9144000" cy="5189384"/>
          </a:xfrm>
          <a:prstGeom prst="frame">
            <a:avLst>
              <a:gd name="adj1" fmla="val 2963"/>
            </a:avLst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FFFFFF"/>
              </a:solidFill>
              <a:latin typeface="Source Sans Pro Bold"/>
              <a:cs typeface="Source Sans Pro Bold"/>
            </a:endParaRPr>
          </a:p>
        </p:txBody>
      </p:sp>
    </p:spTree>
    <p:extLst>
      <p:ext uri="{BB962C8B-B14F-4D97-AF65-F5344CB8AC3E}">
        <p14:creationId xmlns:p14="http://schemas.microsoft.com/office/powerpoint/2010/main" val="88133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74" r:id="rId2"/>
    <p:sldLayoutId id="2147483654" r:id="rId3"/>
    <p:sldLayoutId id="2147483708" r:id="rId4"/>
    <p:sldLayoutId id="2147483709" r:id="rId5"/>
    <p:sldLayoutId id="2147483758" r:id="rId6"/>
    <p:sldLayoutId id="2147483710" r:id="rId7"/>
    <p:sldLayoutId id="2147483711" r:id="rId8"/>
    <p:sldLayoutId id="2147483712" r:id="rId9"/>
    <p:sldLayoutId id="2147483714" r:id="rId10"/>
    <p:sldLayoutId id="2147483738" r:id="rId11"/>
    <p:sldLayoutId id="2147483739" r:id="rId12"/>
    <p:sldLayoutId id="2147483740" r:id="rId13"/>
    <p:sldLayoutId id="2147483741" r:id="rId14"/>
    <p:sldLayoutId id="2147483742" r:id="rId15"/>
    <p:sldLayoutId id="2147483743" r:id="rId16"/>
    <p:sldLayoutId id="2147483696" r:id="rId17"/>
    <p:sldLayoutId id="2147483744" r:id="rId18"/>
    <p:sldLayoutId id="2147483745" r:id="rId19"/>
    <p:sldLayoutId id="2147483746" r:id="rId20"/>
    <p:sldLayoutId id="2147483747" r:id="rId21"/>
    <p:sldLayoutId id="2147483748" r:id="rId22"/>
    <p:sldLayoutId id="2147483749" r:id="rId23"/>
    <p:sldLayoutId id="2147483750" r:id="rId24"/>
    <p:sldLayoutId id="2147483751" r:id="rId25"/>
    <p:sldLayoutId id="2147483752" r:id="rId26"/>
    <p:sldLayoutId id="2147483753" r:id="rId27"/>
    <p:sldLayoutId id="2147483754" r:id="rId28"/>
    <p:sldLayoutId id="2147483755" r:id="rId29"/>
    <p:sldLayoutId id="2147483756" r:id="rId30"/>
    <p:sldLayoutId id="2147483757" r:id="rId3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400" b="0" i="0" kern="1200">
          <a:solidFill>
            <a:srgbClr val="BA0C2F"/>
          </a:solidFill>
          <a:latin typeface="Source Sans Pro Bold"/>
          <a:ea typeface="+mj-ea"/>
          <a:cs typeface="Source Sans Pro Bold"/>
        </a:defRPr>
      </a:lvl1pPr>
    </p:titleStyle>
    <p:bodyStyle>
      <a:lvl1pPr marL="230188" indent="-230188" algn="l" defTabSz="457200" rtl="0" eaLnBrk="1" latinLnBrk="0" hangingPunct="1">
        <a:spcBef>
          <a:spcPts val="0"/>
        </a:spcBef>
        <a:spcAft>
          <a:spcPts val="800"/>
        </a:spcAft>
        <a:buFont typeface="Arial"/>
        <a:buChar char="•"/>
        <a:defRPr sz="1600" b="0" i="0" kern="1200">
          <a:solidFill>
            <a:srgbClr val="6C6463"/>
          </a:solidFill>
          <a:latin typeface="Source Sans Pro Bold"/>
          <a:ea typeface="+mn-ea"/>
          <a:cs typeface="Source Sans Pro Bold"/>
        </a:defRPr>
      </a:lvl1pPr>
      <a:lvl2pPr marL="684213" indent="-230188" algn="l" defTabSz="457200" rtl="0" eaLnBrk="1" latinLnBrk="0" hangingPunct="1">
        <a:spcBef>
          <a:spcPts val="0"/>
        </a:spcBef>
        <a:spcAft>
          <a:spcPts val="800"/>
        </a:spcAft>
        <a:buFont typeface="Arial"/>
        <a:buChar char="–"/>
        <a:defRPr sz="1600" b="0" i="0" kern="1200">
          <a:solidFill>
            <a:srgbClr val="6C6463"/>
          </a:solidFill>
          <a:latin typeface="Source Sans Pro Bold"/>
          <a:ea typeface="+mn-ea"/>
          <a:cs typeface="Source Sans Pro Bold"/>
        </a:defRPr>
      </a:lvl2pPr>
      <a:lvl3pPr marL="914400" indent="-230188" algn="l" defTabSz="457200" rtl="0" eaLnBrk="1" latinLnBrk="0" hangingPunct="1">
        <a:spcBef>
          <a:spcPct val="20000"/>
        </a:spcBef>
        <a:buFont typeface="Arial"/>
        <a:buChar char="•"/>
        <a:defRPr sz="1800" b="0" i="0" kern="1200">
          <a:solidFill>
            <a:srgbClr val="6C6463"/>
          </a:solidFill>
          <a:latin typeface="Gill Sans MT"/>
          <a:ea typeface="+mn-ea"/>
          <a:cs typeface="Gill Sans MT"/>
        </a:defRPr>
      </a:lvl3pPr>
      <a:lvl4pPr marL="1146175" indent="-231775" algn="l" defTabSz="457200" rtl="0" eaLnBrk="1" latinLnBrk="0" hangingPunct="1">
        <a:spcBef>
          <a:spcPct val="20000"/>
        </a:spcBef>
        <a:buFont typeface="Arial"/>
        <a:buChar char="–"/>
        <a:defRPr sz="1600" b="0" i="0" kern="1200">
          <a:solidFill>
            <a:srgbClr val="6C6463"/>
          </a:solidFill>
          <a:latin typeface="Gill Sans MT"/>
          <a:ea typeface="+mn-ea"/>
          <a:cs typeface="Gill Sans MT"/>
        </a:defRPr>
      </a:lvl4pPr>
      <a:lvl5pPr marL="1255713" indent="-230188" algn="l" defTabSz="457200" rtl="0" eaLnBrk="1" latinLnBrk="0" hangingPunct="1">
        <a:spcBef>
          <a:spcPct val="20000"/>
        </a:spcBef>
        <a:buFont typeface="Arial"/>
        <a:buChar char="»"/>
        <a:defRPr sz="1400" b="0" i="0" kern="1200">
          <a:solidFill>
            <a:srgbClr val="6C6463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8052" y="210729"/>
            <a:ext cx="1957386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7D6115-1BD6-43FF-B7C9-A999962DB4A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" y="161608"/>
            <a:ext cx="8839200" cy="493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0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2BCBDA-58E2-413A-A7A0-2E924A94AC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FOOTER GOES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50B6FA-DD77-4E7C-ABB3-B5B7433DDC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026" name="Picture 2" descr="Image result for q&amp;a">
            <a:extLst>
              <a:ext uri="{FF2B5EF4-FFF2-40B4-BE49-F238E27FC236}">
                <a16:creationId xmlns:a16="http://schemas.microsoft.com/office/drawing/2014/main" id="{26F32245-640F-43E1-AE7F-7B140D08AB6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37600"/>
            <a:ext cx="8661600" cy="472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299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107" y="296013"/>
            <a:ext cx="8834148" cy="400110"/>
          </a:xfrm>
          <a:solidFill>
            <a:srgbClr val="651532"/>
          </a:solidFill>
        </p:spPr>
        <p:txBody>
          <a:bodyPr/>
          <a:lstStyle/>
          <a:p>
            <a:pPr algn="ctr"/>
            <a:r>
              <a:rPr lang="fr-FR" sz="2000" b="1" dirty="0">
                <a:solidFill>
                  <a:srgbClr val="CFCDC9"/>
                </a:solidFill>
                <a:latin typeface="+mj-lt"/>
              </a:rPr>
              <a:t>Approche Technique de E4D</a:t>
            </a:r>
            <a:endParaRPr lang="fr-FR" sz="2000" b="1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26790" y="755852"/>
            <a:ext cx="5858917" cy="4314661"/>
          </a:xfrm>
          <a:prstGeom prst="rect">
            <a:avLst/>
          </a:prstGeom>
          <a:noFill/>
          <a:ln w="76200">
            <a:solidFill>
              <a:srgbClr val="8C898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999" dirty="0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301291" y="1006018"/>
            <a:ext cx="1402639" cy="652216"/>
          </a:xfrm>
          <a:prstGeom prst="ellipse">
            <a:avLst/>
          </a:prstGeom>
          <a:solidFill>
            <a:srgbClr val="651532"/>
          </a:solidFill>
          <a:ln w="19050">
            <a:solidFill>
              <a:srgbClr val="8C898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099" b="1" dirty="0">
                <a:solidFill>
                  <a:srgbClr val="CFCDC9"/>
                </a:solidFill>
              </a:rPr>
              <a:t>Recherche</a:t>
            </a:r>
            <a:r>
              <a:rPr lang="en-US" sz="1099" dirty="0">
                <a:solidFill>
                  <a:srgbClr val="CFCDC9"/>
                </a:solidFill>
              </a:rPr>
              <a:t> </a:t>
            </a:r>
            <a:r>
              <a:rPr lang="en-US" sz="1099" b="1" dirty="0">
                <a:solidFill>
                  <a:srgbClr val="CFCDC9"/>
                </a:solidFill>
              </a:rPr>
              <a:t>&amp;</a:t>
            </a:r>
            <a:r>
              <a:rPr lang="en-US" sz="1099" dirty="0">
                <a:solidFill>
                  <a:srgbClr val="CFCDC9"/>
                </a:solidFill>
              </a:rPr>
              <a:t> </a:t>
            </a:r>
            <a:r>
              <a:rPr lang="en-US" sz="1099" b="1" dirty="0">
                <a:solidFill>
                  <a:srgbClr val="CFCDC9"/>
                </a:solidFill>
              </a:rPr>
              <a:t>Evaluation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92215" y="1665909"/>
            <a:ext cx="24799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107" indent="-176107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651532"/>
                </a:solidFill>
              </a:rPr>
              <a:t>Tests des modèles pour de nouvelles innovations</a:t>
            </a:r>
          </a:p>
          <a:p>
            <a:pPr marL="176107" indent="-176107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651532"/>
                </a:solidFill>
              </a:rPr>
              <a:t>Identifier les bonnes pratiques</a:t>
            </a:r>
          </a:p>
          <a:p>
            <a:pPr marL="176107" indent="-176107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651532"/>
                </a:solidFill>
              </a:rPr>
              <a:t>Répertoire des leçons apprises</a:t>
            </a:r>
          </a:p>
          <a:p>
            <a:pPr marL="176107" indent="-176107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651532"/>
                </a:solidFill>
              </a:rPr>
              <a:t>Évaluations de performance et d’impact</a:t>
            </a:r>
          </a:p>
        </p:txBody>
      </p:sp>
      <p:sp>
        <p:nvSpPr>
          <p:cNvPr id="9" name="Up-Down Arrow 8"/>
          <p:cNvSpPr/>
          <p:nvPr/>
        </p:nvSpPr>
        <p:spPr>
          <a:xfrm>
            <a:off x="2978091" y="2434803"/>
            <a:ext cx="170017" cy="413879"/>
          </a:xfrm>
          <a:prstGeom prst="upDownArrow">
            <a:avLst/>
          </a:prstGeom>
          <a:gradFill>
            <a:gsLst>
              <a:gs pos="0">
                <a:srgbClr val="CFCDC9"/>
              </a:gs>
              <a:gs pos="100000">
                <a:schemeClr val="bg1">
                  <a:lumMod val="95000"/>
                </a:schemeClr>
              </a:gs>
            </a:gsLst>
          </a:gradFill>
          <a:ln w="19050">
            <a:solidFill>
              <a:srgbClr val="8C898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999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213016" y="2913183"/>
            <a:ext cx="1700169" cy="436629"/>
          </a:xfrm>
          <a:prstGeom prst="ellipse">
            <a:avLst/>
          </a:prstGeom>
          <a:solidFill>
            <a:srgbClr val="651532"/>
          </a:solidFill>
          <a:ln w="19050">
            <a:solidFill>
              <a:srgbClr val="8C898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100" b="1" dirty="0">
                <a:solidFill>
                  <a:srgbClr val="CFCDC9"/>
                </a:solidFill>
              </a:rPr>
              <a:t>Dissemination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65468" y="3409539"/>
            <a:ext cx="2667140" cy="1476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347" indent="-171347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651532"/>
                </a:solidFill>
              </a:rPr>
              <a:t>Réseaux sociaux (e-groups)</a:t>
            </a:r>
          </a:p>
          <a:p>
            <a:pPr marL="171347" indent="-171347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651532"/>
                </a:solidFill>
              </a:rPr>
              <a:t>Publications évaluées par des pairs</a:t>
            </a:r>
          </a:p>
          <a:p>
            <a:pPr marL="171347" indent="-171347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651532"/>
                </a:solidFill>
              </a:rPr>
              <a:t>Programmes multimédias</a:t>
            </a:r>
          </a:p>
          <a:p>
            <a:pPr marL="171347" indent="-171347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651532"/>
                </a:solidFill>
              </a:rPr>
              <a:t>Education par les pairs</a:t>
            </a:r>
          </a:p>
          <a:p>
            <a:pPr marL="171347" indent="-171347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651532"/>
                </a:solidFill>
              </a:rPr>
              <a:t>Plaidoyer á travers les médias</a:t>
            </a:r>
          </a:p>
          <a:p>
            <a:pPr marL="171347" indent="-171347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651532"/>
                </a:solidFill>
              </a:rPr>
              <a:t>Sensibilisation de la collectivité</a:t>
            </a:r>
          </a:p>
          <a:p>
            <a:pPr marL="171347" indent="-171347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651532"/>
                </a:solidFill>
              </a:rPr>
              <a:t>Prof. S&amp;E, organisations locales/régionales</a:t>
            </a:r>
          </a:p>
          <a:p>
            <a:pPr marL="171347" indent="-171347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651532"/>
                </a:solidFill>
              </a:rPr>
              <a:t>Médias interactifs et Internet</a:t>
            </a:r>
          </a:p>
          <a:p>
            <a:pPr marL="171347" indent="-171347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651532"/>
                </a:solidFill>
              </a:rPr>
              <a:t>Groupes d'action communautaire</a:t>
            </a:r>
          </a:p>
          <a:p>
            <a:pPr marL="171347" indent="-171347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651532"/>
                </a:solidFill>
              </a:rPr>
              <a:t>Plaidoyer des leaders d'opinion</a:t>
            </a:r>
          </a:p>
        </p:txBody>
      </p:sp>
      <p:sp>
        <p:nvSpPr>
          <p:cNvPr id="12" name="Oval 11"/>
          <p:cNvSpPr/>
          <p:nvPr/>
        </p:nvSpPr>
        <p:spPr>
          <a:xfrm>
            <a:off x="4764696" y="1804499"/>
            <a:ext cx="1783405" cy="652216"/>
          </a:xfrm>
          <a:prstGeom prst="ellipse">
            <a:avLst/>
          </a:prstGeom>
          <a:solidFill>
            <a:srgbClr val="651532"/>
          </a:solidFill>
          <a:ln w="19050">
            <a:solidFill>
              <a:srgbClr val="8C898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fr-FR" sz="1100" b="1" dirty="0">
                <a:solidFill>
                  <a:srgbClr val="CFCDC9"/>
                </a:solidFill>
              </a:rPr>
              <a:t>Renforcement des capacités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85776" y="2546671"/>
            <a:ext cx="18669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107" indent="-176107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651532"/>
                </a:solidFill>
              </a:rPr>
              <a:t>Création d'une coalition institutionnelle (avec "</a:t>
            </a:r>
            <a:r>
              <a:rPr lang="fr-FR" sz="900" dirty="0" err="1">
                <a:solidFill>
                  <a:srgbClr val="651532"/>
                </a:solidFill>
              </a:rPr>
              <a:t>Twinning</a:t>
            </a:r>
            <a:r>
              <a:rPr lang="fr-FR" sz="900" dirty="0">
                <a:solidFill>
                  <a:srgbClr val="651532"/>
                </a:solidFill>
              </a:rPr>
              <a:t>")</a:t>
            </a:r>
          </a:p>
          <a:p>
            <a:pPr marL="176107" indent="-176107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651532"/>
                </a:solidFill>
              </a:rPr>
              <a:t>Partage entre pairs (+déviance)</a:t>
            </a:r>
          </a:p>
          <a:p>
            <a:pPr marL="176107" indent="-176107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651532"/>
                </a:solidFill>
              </a:rPr>
              <a:t>Assistance à l'emploi</a:t>
            </a:r>
          </a:p>
          <a:p>
            <a:pPr marL="176107" indent="-176107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651532"/>
                </a:solidFill>
              </a:rPr>
              <a:t>Normes et standards de recherche</a:t>
            </a:r>
          </a:p>
          <a:p>
            <a:pPr marL="176107" indent="-176107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651532"/>
                </a:solidFill>
              </a:rPr>
              <a:t>Formations techniques</a:t>
            </a:r>
          </a:p>
          <a:p>
            <a:pPr marL="176107" indent="-176107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651532"/>
                </a:solidFill>
              </a:rPr>
              <a:t>Portails Internet</a:t>
            </a:r>
          </a:p>
          <a:p>
            <a:pPr marL="176107" indent="-176107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651532"/>
                </a:solidFill>
              </a:rPr>
              <a:t>Formation à distance</a:t>
            </a:r>
          </a:p>
        </p:txBody>
      </p:sp>
      <p:sp>
        <p:nvSpPr>
          <p:cNvPr id="16" name="Bent-Up Arrow 15"/>
          <p:cNvSpPr/>
          <p:nvPr/>
        </p:nvSpPr>
        <p:spPr>
          <a:xfrm rot="16200000">
            <a:off x="4556964" y="589841"/>
            <a:ext cx="528686" cy="1802977"/>
          </a:xfrm>
          <a:prstGeom prst="bentUpArrow">
            <a:avLst>
              <a:gd name="adj1" fmla="val 25000"/>
              <a:gd name="adj2" fmla="val 30303"/>
              <a:gd name="adj3" fmla="val 25000"/>
            </a:avLst>
          </a:prstGeom>
          <a:gradFill>
            <a:gsLst>
              <a:gs pos="0">
                <a:srgbClr val="CFCDC9"/>
              </a:gs>
              <a:gs pos="100000">
                <a:schemeClr val="bg1">
                  <a:lumMod val="95000"/>
                </a:schemeClr>
              </a:gs>
            </a:gsLst>
          </a:gradFill>
          <a:ln w="19050">
            <a:solidFill>
              <a:srgbClr val="8C898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999" dirty="0">
              <a:solidFill>
                <a:schemeClr val="tx1"/>
              </a:solidFill>
            </a:endParaRPr>
          </a:p>
        </p:txBody>
      </p:sp>
      <p:sp>
        <p:nvSpPr>
          <p:cNvPr id="18" name="Bent-Up Arrow 17"/>
          <p:cNvSpPr/>
          <p:nvPr/>
        </p:nvSpPr>
        <p:spPr>
          <a:xfrm rot="5400000" flipV="1">
            <a:off x="4808686" y="3713253"/>
            <a:ext cx="572145" cy="1470635"/>
          </a:xfrm>
          <a:prstGeom prst="bentUpArrow">
            <a:avLst>
              <a:gd name="adj1" fmla="val 25000"/>
              <a:gd name="adj2" fmla="val 30303"/>
              <a:gd name="adj3" fmla="val 25000"/>
            </a:avLst>
          </a:prstGeom>
          <a:gradFill>
            <a:gsLst>
              <a:gs pos="0">
                <a:srgbClr val="CFCDC9"/>
              </a:gs>
              <a:gs pos="100000">
                <a:schemeClr val="bg1">
                  <a:lumMod val="95000"/>
                </a:schemeClr>
              </a:gs>
            </a:gsLst>
          </a:gradFill>
          <a:ln w="19050">
            <a:solidFill>
              <a:srgbClr val="8C898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999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83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84217459"/>
              </p:ext>
            </p:extLst>
          </p:nvPr>
        </p:nvGraphicFramePr>
        <p:xfrm>
          <a:off x="381000" y="1099866"/>
          <a:ext cx="7924800" cy="3504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4745" y="345513"/>
            <a:ext cx="8836855" cy="399981"/>
          </a:xfrm>
          <a:solidFill>
            <a:srgbClr val="651532"/>
          </a:solidFill>
        </p:spPr>
        <p:txBody>
          <a:bodyPr/>
          <a:lstStyle/>
          <a:p>
            <a:pPr algn="ctr"/>
            <a:r>
              <a:rPr lang="fr-FR" sz="1999" b="1" dirty="0">
                <a:solidFill>
                  <a:srgbClr val="CFCDC9"/>
                </a:solidFill>
                <a:latin typeface="+mj-lt"/>
              </a:rPr>
              <a:t>Analyse des Besoins en Capacités dans Six Pays Cibles</a:t>
            </a:r>
            <a:endParaRPr lang="en-US" sz="1999" b="1" dirty="0">
              <a:solidFill>
                <a:srgbClr val="CFCDC9"/>
              </a:solidFill>
              <a:latin typeface="+mj-lt"/>
            </a:endParaRPr>
          </a:p>
        </p:txBody>
      </p:sp>
      <p:sp>
        <p:nvSpPr>
          <p:cNvPr id="5" name="Right Triangle 4"/>
          <p:cNvSpPr/>
          <p:nvPr/>
        </p:nvSpPr>
        <p:spPr>
          <a:xfrm rot="16200000">
            <a:off x="5614356" y="2471398"/>
            <a:ext cx="1009915" cy="1165542"/>
          </a:xfrm>
          <a:prstGeom prst="rtTriangle">
            <a:avLst/>
          </a:prstGeom>
          <a:solidFill>
            <a:srgbClr val="65153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999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0700" y="2852069"/>
            <a:ext cx="10993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>
                <a:solidFill>
                  <a:srgbClr val="CFCDC9"/>
                </a:solidFill>
              </a:rPr>
              <a:t>Publique = 3</a:t>
            </a:r>
          </a:p>
          <a:p>
            <a:r>
              <a:rPr lang="fr-FR" sz="1400" i="1" dirty="0">
                <a:solidFill>
                  <a:srgbClr val="CFCDC9"/>
                </a:solidFill>
              </a:rPr>
              <a:t>ONG  = 2</a:t>
            </a:r>
          </a:p>
          <a:p>
            <a:r>
              <a:rPr lang="fr-FR" sz="1400" i="1" dirty="0">
                <a:solidFill>
                  <a:srgbClr val="CFCDC9"/>
                </a:solidFill>
              </a:rPr>
              <a:t>Privée = 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3050" y="4604273"/>
            <a:ext cx="378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2">
                    <a:lumMod val="50000"/>
                  </a:schemeClr>
                </a:solidFill>
              </a:rPr>
              <a:t>R&amp;E: Recherche et Evaluation </a:t>
            </a:r>
          </a:p>
          <a:p>
            <a:r>
              <a:rPr lang="en-US" sz="900" dirty="0">
                <a:solidFill>
                  <a:schemeClr val="bg2">
                    <a:lumMod val="50000"/>
                  </a:schemeClr>
                </a:solidFill>
              </a:rPr>
              <a:t>F&amp;A: Finance et Administration </a:t>
            </a:r>
          </a:p>
        </p:txBody>
      </p:sp>
    </p:spTree>
    <p:extLst>
      <p:ext uri="{BB962C8B-B14F-4D97-AF65-F5344CB8AC3E}">
        <p14:creationId xmlns:p14="http://schemas.microsoft.com/office/powerpoint/2010/main" val="297951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266701" y="734799"/>
            <a:ext cx="4168500" cy="4156495"/>
          </a:xfrm>
          <a:ln>
            <a:solidFill>
              <a:schemeClr val="bg1">
                <a:lumMod val="65000"/>
              </a:schemeClr>
            </a:solidFill>
          </a:ln>
        </p:spPr>
        <p:txBody>
          <a:bodyPr tIns="0" anchor="t">
            <a:noAutofit/>
          </a:bodyPr>
          <a:lstStyle/>
          <a:p>
            <a:pPr marL="342694" indent="-342694">
              <a:spcAft>
                <a:spcPts val="200"/>
              </a:spcAft>
              <a:buClr>
                <a:schemeClr val="bg2">
                  <a:lumMod val="50000"/>
                </a:schemeClr>
              </a:buClr>
              <a:buSzPct val="100000"/>
              <a:buAutoNum type="arabicPeriod"/>
              <a:defRPr/>
            </a:pPr>
            <a:r>
              <a:rPr lang="fr-FR" b="1" dirty="0">
                <a:solidFill>
                  <a:srgbClr val="651532"/>
                </a:solidFill>
                <a:latin typeface="+mn-lt"/>
                <a:cs typeface="Source Sans Pro Regular"/>
              </a:rPr>
              <a:t>Sélection des institutions</a:t>
            </a:r>
            <a:endParaRPr lang="fr-FR" b="1" dirty="0">
              <a:solidFill>
                <a:schemeClr val="tx1"/>
              </a:solidFill>
              <a:latin typeface="+mn-lt"/>
              <a:cs typeface="Source Sans Pro Regular"/>
            </a:endParaRPr>
          </a:p>
          <a:p>
            <a:pPr marL="742950" lvl="1" indent="-285750">
              <a:buClr>
                <a:schemeClr val="bg2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+mn-lt"/>
                <a:cs typeface="Source Sans Pro Regular"/>
              </a:rPr>
              <a:t>Utilisation d'une version modifiée de de l’OCAT de l'USAID</a:t>
            </a:r>
          </a:p>
          <a:p>
            <a:pPr marL="742950" lvl="1" indent="-285750">
              <a:buClr>
                <a:schemeClr val="bg2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+mn-lt"/>
                <a:cs typeface="Source Sans Pro Regular"/>
              </a:rPr>
              <a:t>Indicateur de succès du renforcement des capacités de IBTCI (CBSM)</a:t>
            </a:r>
          </a:p>
          <a:p>
            <a:pPr marL="742950" lvl="1" indent="-285750">
              <a:buClr>
                <a:schemeClr val="bg2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+mn-lt"/>
                <a:cs typeface="Source Sans Pro Regular"/>
              </a:rPr>
              <a:t>Outil d'évaluation individuelle</a:t>
            </a:r>
          </a:p>
          <a:p>
            <a:pPr marL="742950" lvl="1" indent="-285750">
              <a:buClr>
                <a:schemeClr val="bg2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+mn-lt"/>
                <a:cs typeface="Source Sans Pro Regular"/>
              </a:rPr>
              <a:t>Évaluation interne effectuée par E4D</a:t>
            </a:r>
          </a:p>
          <a:p>
            <a:pPr>
              <a:spcAft>
                <a:spcPts val="200"/>
              </a:spcAft>
              <a:buClr>
                <a:srgbClr val="800000"/>
              </a:buClr>
              <a:buSzPct val="100000"/>
              <a:defRPr/>
            </a:pPr>
            <a:endParaRPr lang="fr-FR" b="1" dirty="0">
              <a:solidFill>
                <a:srgbClr val="651532"/>
              </a:solidFill>
              <a:latin typeface="+mn-lt"/>
              <a:cs typeface="Source Sans Pro Regular"/>
            </a:endParaRPr>
          </a:p>
          <a:p>
            <a:pPr marL="0" indent="0">
              <a:spcAft>
                <a:spcPts val="200"/>
              </a:spcAft>
              <a:buClr>
                <a:srgbClr val="800000"/>
              </a:buClr>
              <a:buSzPct val="100000"/>
              <a:buNone/>
              <a:defRPr/>
            </a:pPr>
            <a:r>
              <a:rPr lang="fr-FR" b="1" dirty="0">
                <a:solidFill>
                  <a:srgbClr val="651532"/>
                </a:solidFill>
                <a:latin typeface="+mn-lt"/>
                <a:cs typeface="Source Sans Pro Regular"/>
              </a:rPr>
              <a:t>2.   </a:t>
            </a:r>
            <a:r>
              <a:rPr lang="fr-FR" b="1" dirty="0" err="1" smtClean="0">
                <a:solidFill>
                  <a:srgbClr val="651532"/>
                </a:solidFill>
                <a:latin typeface="+mn-lt"/>
                <a:cs typeface="Source Sans Pro Regular"/>
              </a:rPr>
              <a:t>MoU</a:t>
            </a:r>
            <a:r>
              <a:rPr lang="fr-FR" b="1" dirty="0" smtClean="0">
                <a:solidFill>
                  <a:srgbClr val="651532"/>
                </a:solidFill>
                <a:latin typeface="+mn-lt"/>
                <a:cs typeface="Source Sans Pro Regular"/>
              </a:rPr>
              <a:t> </a:t>
            </a:r>
            <a:r>
              <a:rPr lang="fr-FR" b="1" dirty="0">
                <a:solidFill>
                  <a:srgbClr val="651532"/>
                </a:solidFill>
                <a:latin typeface="+mn-lt"/>
                <a:cs typeface="Source Sans Pro Regular"/>
              </a:rPr>
              <a:t>entre les institutions sélectionnées et USAID/Afrique de l'Ouest</a:t>
            </a:r>
            <a:endParaRPr lang="fr-FR" dirty="0">
              <a:solidFill>
                <a:srgbClr val="212721"/>
              </a:solidFill>
              <a:latin typeface="+mn-lt"/>
              <a:cs typeface="Source Sans Pro Regular"/>
            </a:endParaRPr>
          </a:p>
          <a:p>
            <a:pPr marL="454025" lvl="1" indent="0">
              <a:spcAft>
                <a:spcPts val="200"/>
              </a:spcAft>
              <a:buNone/>
              <a:defRPr/>
            </a:pPr>
            <a:endParaRPr lang="en-US" dirty="0">
              <a:solidFill>
                <a:srgbClr val="212721"/>
              </a:solidFill>
              <a:latin typeface="Source Sans Pro" panose="020B0503030403020204"/>
              <a:cs typeface="Source Sans Pro Regular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708800" y="734799"/>
            <a:ext cx="4168499" cy="4156495"/>
          </a:xfrm>
          <a:ln>
            <a:solidFill>
              <a:schemeClr val="bg1">
                <a:lumMod val="65000"/>
              </a:schemeClr>
            </a:solidFill>
          </a:ln>
        </p:spPr>
        <p:txBody>
          <a:bodyPr tIns="0">
            <a:noAutofit/>
          </a:bodyPr>
          <a:lstStyle/>
          <a:p>
            <a:pPr marL="0" indent="0">
              <a:spcAft>
                <a:spcPts val="200"/>
              </a:spcAft>
              <a:buClr>
                <a:srgbClr val="651532"/>
              </a:buClr>
              <a:buSzPct val="100000"/>
              <a:buNone/>
              <a:defRPr/>
            </a:pPr>
            <a:r>
              <a:rPr lang="en-US" b="1" dirty="0">
                <a:solidFill>
                  <a:srgbClr val="651532"/>
                </a:solidFill>
                <a:latin typeface="Gill Sans MT" panose="020B0502020104020203" pitchFamily="34" charset="77"/>
                <a:cs typeface="Source Sans Pro Regular"/>
              </a:rPr>
              <a:t>3</a:t>
            </a:r>
            <a:r>
              <a:rPr lang="fr-FR" b="1" dirty="0">
                <a:solidFill>
                  <a:srgbClr val="651532"/>
                </a:solidFill>
                <a:latin typeface="Gill Sans MT" panose="020B0502020104020203" pitchFamily="34" charset="77"/>
                <a:cs typeface="Source Sans Pro Regular"/>
              </a:rPr>
              <a:t>.   Élaboration d'une stratégie et du plan en matière de renforcement des capacités </a:t>
            </a:r>
          </a:p>
          <a:p>
            <a:pPr>
              <a:spcAft>
                <a:spcPts val="200"/>
              </a:spcAft>
              <a:buClr>
                <a:srgbClr val="651532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Gill Sans MT" panose="020B0502020104020203" pitchFamily="34" charset="77"/>
                <a:cs typeface="Source Sans Pro Regular"/>
              </a:rPr>
              <a:t>Chaque plan de renforcement des capacités a été adapté aux besoins de chaque institution.</a:t>
            </a:r>
          </a:p>
          <a:p>
            <a:pPr>
              <a:spcAft>
                <a:spcPts val="200"/>
              </a:spcAft>
              <a:buClr>
                <a:srgbClr val="651532"/>
              </a:buClr>
              <a:buSzPct val="100000"/>
              <a:defRPr/>
            </a:pPr>
            <a:endParaRPr lang="fr-FR" dirty="0">
              <a:solidFill>
                <a:schemeClr val="tx1"/>
              </a:solidFill>
              <a:latin typeface="Gill Sans MT" panose="020B0502020104020203" pitchFamily="34" charset="77"/>
              <a:cs typeface="Source Sans Pro Regular"/>
            </a:endParaRPr>
          </a:p>
          <a:p>
            <a:pPr marL="0" indent="0">
              <a:spcAft>
                <a:spcPts val="200"/>
              </a:spcAft>
              <a:buClr>
                <a:srgbClr val="651532"/>
              </a:buClr>
              <a:buSzPct val="100000"/>
              <a:buNone/>
              <a:defRPr/>
            </a:pPr>
            <a:r>
              <a:rPr lang="fr-FR" b="1" dirty="0">
                <a:solidFill>
                  <a:srgbClr val="651532"/>
                </a:solidFill>
                <a:latin typeface="Gill Sans MT" panose="020B0502020104020203" pitchFamily="34" charset="77"/>
                <a:cs typeface="Source Sans Pro Regular"/>
              </a:rPr>
              <a:t>4.   Mise en œuvre de la stratégie et des plans de renforcement des capacités</a:t>
            </a:r>
          </a:p>
          <a:p>
            <a:pPr lvl="1">
              <a:spcAft>
                <a:spcPts val="200"/>
              </a:spcAft>
              <a:buClr>
                <a:srgbClr val="651532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Gill Sans MT" panose="020B0502020104020203" pitchFamily="34" charset="77"/>
                <a:cs typeface="Source Sans Pro Regular"/>
              </a:rPr>
              <a:t>Formations en communication, finances et administration</a:t>
            </a:r>
          </a:p>
          <a:p>
            <a:pPr lvl="1">
              <a:spcAft>
                <a:spcPts val="200"/>
              </a:spcAft>
              <a:buClr>
                <a:srgbClr val="651532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Gill Sans MT" panose="020B0502020104020203" pitchFamily="34" charset="77"/>
                <a:cs typeface="Source Sans Pro Regular"/>
              </a:rPr>
              <a:t>Formations annuelles (pays/région)</a:t>
            </a:r>
          </a:p>
          <a:p>
            <a:pPr lvl="1">
              <a:spcAft>
                <a:spcPts val="200"/>
              </a:spcAft>
              <a:buClr>
                <a:srgbClr val="651532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Gill Sans MT" panose="020B0502020104020203" pitchFamily="34" charset="77"/>
                <a:cs typeface="Source Sans Pro Regular"/>
              </a:rPr>
              <a:t>Webinaires</a:t>
            </a:r>
          </a:p>
          <a:p>
            <a:pPr lvl="1">
              <a:spcAft>
                <a:spcPts val="200"/>
              </a:spcAft>
              <a:buClr>
                <a:srgbClr val="651532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Gill Sans MT" panose="020B0502020104020203" pitchFamily="34" charset="77"/>
                <a:cs typeface="Source Sans Pro Regular"/>
              </a:rPr>
              <a:t>Apprentissage entre pairs</a:t>
            </a:r>
          </a:p>
          <a:p>
            <a:pPr lvl="1">
              <a:spcAft>
                <a:spcPts val="200"/>
              </a:spcAft>
              <a:buClr>
                <a:srgbClr val="651532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Gill Sans MT" panose="020B0502020104020203" pitchFamily="34" charset="77"/>
                <a:cs typeface="Source Sans Pro Regular"/>
              </a:rPr>
              <a:t>‘’Learning by doing’’</a:t>
            </a:r>
          </a:p>
          <a:p>
            <a:pPr lvl="1">
              <a:spcAft>
                <a:spcPts val="200"/>
              </a:spcAft>
              <a:buClr>
                <a:srgbClr val="651532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Gill Sans MT" panose="020B0502020104020203" pitchFamily="34" charset="77"/>
                <a:cs typeface="Source Sans Pro Regular"/>
              </a:rPr>
              <a:t>Visites d'assistance technique</a:t>
            </a:r>
          </a:p>
          <a:p>
            <a:pPr lvl="1">
              <a:spcAft>
                <a:spcPts val="200"/>
              </a:spcAft>
              <a:buClr>
                <a:srgbClr val="651532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Gill Sans MT" panose="020B0502020104020203" pitchFamily="34" charset="77"/>
                <a:cs typeface="Source Sans Pro Regular"/>
              </a:rPr>
              <a:t>Collaboration avec l'AfrEA</a:t>
            </a:r>
            <a:endParaRPr lang="fr-FR" dirty="0">
              <a:solidFill>
                <a:schemeClr val="tx1"/>
              </a:solidFill>
              <a:latin typeface="Gill Sans MT" panose="020B0502020104020203" pitchFamily="34" charset="77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2704" y="228010"/>
            <a:ext cx="8838896" cy="400110"/>
          </a:xfrm>
          <a:solidFill>
            <a:srgbClr val="651532"/>
          </a:solidFill>
        </p:spPr>
        <p:txBody>
          <a:bodyPr/>
          <a:lstStyle/>
          <a:p>
            <a:pPr algn="ctr"/>
            <a:r>
              <a:rPr lang="fr-FR" sz="2000" b="1" dirty="0">
                <a:solidFill>
                  <a:srgbClr val="CFCDC9"/>
                </a:solidFill>
                <a:latin typeface="+mj-lt"/>
                <a:cs typeface="Source Sans Pro SemiBold"/>
              </a:rPr>
              <a:t>Etapes Clés IR2</a:t>
            </a:r>
            <a:endParaRPr lang="fr-FR" sz="2000" b="1" dirty="0">
              <a:latin typeface="+mj-lt"/>
              <a:cs typeface="Source Sans Pro SemiBold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8000" y="4891294"/>
            <a:ext cx="2133600" cy="186148"/>
          </a:xfrm>
        </p:spPr>
        <p:txBody>
          <a:bodyPr/>
          <a:lstStyle/>
          <a:p>
            <a:fld id="{42782948-4DBE-204D-AB9E-B65E067054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62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7228" y="128398"/>
            <a:ext cx="8849544" cy="400110"/>
          </a:xfrm>
          <a:solidFill>
            <a:srgbClr val="651532"/>
          </a:solidFill>
        </p:spPr>
        <p:txBody>
          <a:bodyPr/>
          <a:lstStyle/>
          <a:p>
            <a:pPr algn="ctr"/>
            <a:r>
              <a:rPr lang="fr-FR" sz="2000" b="1" dirty="0">
                <a:solidFill>
                  <a:srgbClr val="CFCDC9"/>
                </a:solidFill>
                <a:latin typeface="+mj-lt"/>
                <a:ea typeface="MS PGothic" charset="0"/>
              </a:rPr>
              <a:t>Statut de la Capacité des Groupes Récipiendaires </a:t>
            </a:r>
            <a:endParaRPr lang="en-US" sz="2000" b="1" dirty="0">
              <a:solidFill>
                <a:srgbClr val="CFCDC9"/>
              </a:solidFill>
              <a:latin typeface="+mj-lt"/>
              <a:ea typeface="MS PGothic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5738682-D29E-4335-8C5B-8D9823095B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997429"/>
              </p:ext>
            </p:extLst>
          </p:nvPr>
        </p:nvGraphicFramePr>
        <p:xfrm>
          <a:off x="147228" y="626724"/>
          <a:ext cx="8844372" cy="40852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601">
                  <a:extLst>
                    <a:ext uri="{9D8B030D-6E8A-4147-A177-3AD203B41FA5}">
                      <a16:colId xmlns:a16="http://schemas.microsoft.com/office/drawing/2014/main" val="3490759086"/>
                    </a:ext>
                  </a:extLst>
                </a:gridCol>
                <a:gridCol w="1782147">
                  <a:extLst>
                    <a:ext uri="{9D8B030D-6E8A-4147-A177-3AD203B41FA5}">
                      <a16:colId xmlns:a16="http://schemas.microsoft.com/office/drawing/2014/main" val="754908396"/>
                    </a:ext>
                  </a:extLst>
                </a:gridCol>
                <a:gridCol w="1822703">
                  <a:extLst>
                    <a:ext uri="{9D8B030D-6E8A-4147-A177-3AD203B41FA5}">
                      <a16:colId xmlns:a16="http://schemas.microsoft.com/office/drawing/2014/main" val="2551765917"/>
                    </a:ext>
                  </a:extLst>
                </a:gridCol>
                <a:gridCol w="889514">
                  <a:extLst>
                    <a:ext uri="{9D8B030D-6E8A-4147-A177-3AD203B41FA5}">
                      <a16:colId xmlns:a16="http://schemas.microsoft.com/office/drawing/2014/main" val="2375678547"/>
                    </a:ext>
                  </a:extLst>
                </a:gridCol>
                <a:gridCol w="910443">
                  <a:extLst>
                    <a:ext uri="{9D8B030D-6E8A-4147-A177-3AD203B41FA5}">
                      <a16:colId xmlns:a16="http://schemas.microsoft.com/office/drawing/2014/main" val="20957277"/>
                    </a:ext>
                  </a:extLst>
                </a:gridCol>
                <a:gridCol w="962768">
                  <a:extLst>
                    <a:ext uri="{9D8B030D-6E8A-4147-A177-3AD203B41FA5}">
                      <a16:colId xmlns:a16="http://schemas.microsoft.com/office/drawing/2014/main" val="172862180"/>
                    </a:ext>
                  </a:extLst>
                </a:gridCol>
                <a:gridCol w="949095">
                  <a:extLst>
                    <a:ext uri="{9D8B030D-6E8A-4147-A177-3AD203B41FA5}">
                      <a16:colId xmlns:a16="http://schemas.microsoft.com/office/drawing/2014/main" val="4406647"/>
                    </a:ext>
                  </a:extLst>
                </a:gridCol>
                <a:gridCol w="1087101">
                  <a:extLst>
                    <a:ext uri="{9D8B030D-6E8A-4147-A177-3AD203B41FA5}">
                      <a16:colId xmlns:a16="http://schemas.microsoft.com/office/drawing/2014/main" val="4235079193"/>
                    </a:ext>
                  </a:extLst>
                </a:gridCol>
              </a:tblGrid>
              <a:tr h="4650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 No</a:t>
                      </a: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aseline="0" noProof="0">
                          <a:effectLst/>
                        </a:rPr>
                        <a:t>Groupe</a:t>
                      </a:r>
                      <a:r>
                        <a:rPr lang="fr-FR" sz="1000" baseline="0">
                          <a:effectLst/>
                        </a:rPr>
                        <a:t> Recipiendaire</a:t>
                      </a: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Pays</a:t>
                      </a: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CNA 1 (2015)</a:t>
                      </a: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CNA 2 (2016)</a:t>
                      </a: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CNA 3 (2017)</a:t>
                      </a: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CNA 4 (2018)</a:t>
                      </a: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noProof="0" dirty="0">
                          <a:effectLst/>
                        </a:rPr>
                        <a:t>Écart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(2015 Vs 2018)</a:t>
                      </a: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9864759"/>
                  </a:ext>
                </a:extLst>
              </a:tr>
              <a:tr h="26682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</a:t>
                      </a: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</a:rPr>
                        <a:t>CERA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Togo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512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703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784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892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+380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9739634"/>
                  </a:ext>
                </a:extLst>
              </a:tr>
              <a:tr h="26682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2</a:t>
                      </a: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CERASS 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Cameroun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546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629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767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+304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3818306"/>
                  </a:ext>
                </a:extLst>
              </a:tr>
              <a:tr h="26682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3</a:t>
                      </a: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CEDES-Afrique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Togo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503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614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736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804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+301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1757710"/>
                  </a:ext>
                </a:extLst>
              </a:tr>
              <a:tr h="26682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4</a:t>
                      </a: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ONDPH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Niger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560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596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621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690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+130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5662865"/>
                  </a:ext>
                </a:extLst>
              </a:tr>
              <a:tr h="26682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5</a:t>
                      </a: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noProof="0">
                          <a:solidFill>
                            <a:schemeClr val="tx1"/>
                          </a:solidFill>
                          <a:effectLst/>
                        </a:rPr>
                        <a:t>BASP’96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Burkina Faso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782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791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866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900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+118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1495037"/>
                  </a:ext>
                </a:extLst>
              </a:tr>
              <a:tr h="26682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6</a:t>
                      </a: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IRSS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Burkina Faso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827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884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928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934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+107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0413477"/>
                  </a:ext>
                </a:extLst>
              </a:tr>
              <a:tr h="26682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7</a:t>
                      </a: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HEREG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Cameroun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821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869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881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920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+99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493689"/>
                  </a:ext>
                </a:extLst>
              </a:tr>
              <a:tr h="26682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8</a:t>
                      </a: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BESCAD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Mauritanie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642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657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682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684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+42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4710898"/>
                  </a:ext>
                </a:extLst>
              </a:tr>
              <a:tr h="26682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9</a:t>
                      </a: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ASAPSU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Côte d’Ivoire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761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685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742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795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+34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2964267"/>
                  </a:ext>
                </a:extLst>
              </a:tr>
              <a:tr h="35548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10</a:t>
                      </a: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INSP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Côte d’Ivoire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802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816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825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832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+30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9036621"/>
                  </a:ext>
                </a:extLst>
              </a:tr>
              <a:tr h="32963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11</a:t>
                      </a: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CERMES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Niger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802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816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825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799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-3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782294"/>
                  </a:ext>
                </a:extLst>
              </a:tr>
              <a:tr h="53364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12</a:t>
                      </a:r>
                      <a:endParaRPr lang="fr-FR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GAGE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Mauritanie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761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685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742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tx1"/>
                          </a:solidFill>
                          <a:effectLst/>
                        </a:rPr>
                        <a:t>743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</a:rPr>
                        <a:t>-18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858381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30400" y="4812866"/>
            <a:ext cx="47105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50000"/>
                  </a:schemeClr>
                </a:solidFill>
              </a:rPr>
              <a:t>CNA: Capacity Needs Assessment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8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7228" y="128398"/>
            <a:ext cx="8849544" cy="400110"/>
          </a:xfrm>
          <a:solidFill>
            <a:srgbClr val="651532"/>
          </a:solidFill>
        </p:spPr>
        <p:txBody>
          <a:bodyPr/>
          <a:lstStyle/>
          <a:p>
            <a:pPr algn="ctr"/>
            <a:r>
              <a:rPr lang="fr-FR" sz="2000" b="1" dirty="0">
                <a:solidFill>
                  <a:srgbClr val="CFCDC9"/>
                </a:solidFill>
                <a:latin typeface="+mj-lt"/>
                <a:ea typeface="MS PGothic" charset="0"/>
              </a:rPr>
              <a:t>Statut de la Capacité des Groupes Récipiendaires </a:t>
            </a:r>
            <a:endParaRPr lang="en-US" sz="2000" b="1" dirty="0">
              <a:solidFill>
                <a:srgbClr val="CFCDC9"/>
              </a:solidFill>
              <a:latin typeface="+mj-lt"/>
              <a:ea typeface="MS PGothic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F9D7AFF-AC08-41CE-A32A-A4E13CAF4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770302"/>
              </p:ext>
            </p:extLst>
          </p:nvPr>
        </p:nvGraphicFramePr>
        <p:xfrm>
          <a:off x="147228" y="590400"/>
          <a:ext cx="8821265" cy="42715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6662">
                  <a:extLst>
                    <a:ext uri="{9D8B030D-6E8A-4147-A177-3AD203B41FA5}">
                      <a16:colId xmlns:a16="http://schemas.microsoft.com/office/drawing/2014/main" val="1634060839"/>
                    </a:ext>
                  </a:extLst>
                </a:gridCol>
                <a:gridCol w="1892517">
                  <a:extLst>
                    <a:ext uri="{9D8B030D-6E8A-4147-A177-3AD203B41FA5}">
                      <a16:colId xmlns:a16="http://schemas.microsoft.com/office/drawing/2014/main" val="400456100"/>
                    </a:ext>
                  </a:extLst>
                </a:gridCol>
                <a:gridCol w="1169924">
                  <a:extLst>
                    <a:ext uri="{9D8B030D-6E8A-4147-A177-3AD203B41FA5}">
                      <a16:colId xmlns:a16="http://schemas.microsoft.com/office/drawing/2014/main" val="3238524755"/>
                    </a:ext>
                  </a:extLst>
                </a:gridCol>
                <a:gridCol w="1287635">
                  <a:extLst>
                    <a:ext uri="{9D8B030D-6E8A-4147-A177-3AD203B41FA5}">
                      <a16:colId xmlns:a16="http://schemas.microsoft.com/office/drawing/2014/main" val="2931361802"/>
                    </a:ext>
                  </a:extLst>
                </a:gridCol>
                <a:gridCol w="1228379">
                  <a:extLst>
                    <a:ext uri="{9D8B030D-6E8A-4147-A177-3AD203B41FA5}">
                      <a16:colId xmlns:a16="http://schemas.microsoft.com/office/drawing/2014/main" val="3315258176"/>
                    </a:ext>
                  </a:extLst>
                </a:gridCol>
                <a:gridCol w="1316463">
                  <a:extLst>
                    <a:ext uri="{9D8B030D-6E8A-4147-A177-3AD203B41FA5}">
                      <a16:colId xmlns:a16="http://schemas.microsoft.com/office/drawing/2014/main" val="1314652164"/>
                    </a:ext>
                  </a:extLst>
                </a:gridCol>
                <a:gridCol w="1339685">
                  <a:extLst>
                    <a:ext uri="{9D8B030D-6E8A-4147-A177-3AD203B41FA5}">
                      <a16:colId xmlns:a16="http://schemas.microsoft.com/office/drawing/2014/main" val="2400524293"/>
                    </a:ext>
                  </a:extLst>
                </a:gridCol>
              </a:tblGrid>
              <a:tr h="4996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noProof="0" dirty="0">
                          <a:effectLst/>
                          <a:latin typeface="+mn-lt"/>
                          <a:ea typeface="+mn-ea"/>
                          <a:cs typeface="+mn-cs"/>
                        </a:rPr>
                        <a:t>Groupe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Recipiendaire</a:t>
                      </a:r>
                      <a:endParaRPr lang="en-US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Pays</a:t>
                      </a:r>
                      <a:endParaRPr lang="en-US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2015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noProof="0" dirty="0">
                          <a:effectLst/>
                          <a:latin typeface="+mn-lt"/>
                        </a:rPr>
                        <a:t>Statut</a:t>
                      </a:r>
                      <a:r>
                        <a:rPr lang="en-US" sz="1000" dirty="0">
                          <a:effectLst/>
                          <a:latin typeface="+mn-lt"/>
                        </a:rPr>
                        <a:t> de la </a:t>
                      </a:r>
                      <a:r>
                        <a:rPr lang="fr-FR" sz="1000" noProof="0" dirty="0">
                          <a:effectLst/>
                          <a:latin typeface="+mn-lt"/>
                        </a:rPr>
                        <a:t>Capacité</a:t>
                      </a:r>
                      <a:endParaRPr lang="fr-FR" sz="1000" noProof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2016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noProof="0" dirty="0">
                          <a:effectLst/>
                          <a:latin typeface="+mn-lt"/>
                        </a:rPr>
                        <a:t>Statut</a:t>
                      </a:r>
                      <a:r>
                        <a:rPr lang="en-US" sz="1000" dirty="0">
                          <a:effectLst/>
                          <a:latin typeface="+mn-lt"/>
                        </a:rPr>
                        <a:t> de la Capacité</a:t>
                      </a:r>
                      <a:endParaRPr lang="en-US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2017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Statut de la Capacité</a:t>
                      </a:r>
                      <a:endParaRPr lang="en-US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2018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Statut de la Capacité</a:t>
                      </a:r>
                      <a:endParaRPr lang="en-US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7232391"/>
                  </a:ext>
                </a:extLst>
              </a:tr>
              <a:tr h="29978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CERA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Togo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spc="5" noProof="0" dirty="0">
                          <a:solidFill>
                            <a:schemeClr val="tx1"/>
                          </a:solidFill>
                          <a:latin typeface="+mn-lt"/>
                          <a:cs typeface="Verdana"/>
                        </a:rPr>
                        <a:t>Débutant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développement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expansion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502920" algn="ctr"/>
                        </a:tabLs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Mature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8657189"/>
                  </a:ext>
                </a:extLst>
              </a:tr>
              <a:tr h="29978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CEDES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Togo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spc="5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Verdana"/>
                        </a:rPr>
                        <a:t>Débutant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spc="5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Verdana"/>
                        </a:rPr>
                        <a:t>Débutant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développement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expansion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7374201"/>
                  </a:ext>
                </a:extLst>
              </a:tr>
              <a:tr h="29978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BASP’96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Burkina Faso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expansion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expansion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Mature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502920" algn="ctr"/>
                        </a:tabLs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Mature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769211"/>
                  </a:ext>
                </a:extLst>
              </a:tr>
              <a:tr h="29978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IRSS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Burkina Faso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développement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expansion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Mature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502920" algn="ctr"/>
                        </a:tabLs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Mature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7547449"/>
                  </a:ext>
                </a:extLst>
              </a:tr>
              <a:tr h="36432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INSP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Côte D’ Ivoire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développement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expansion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expansion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expansion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8117156"/>
                  </a:ext>
                </a:extLst>
              </a:tr>
              <a:tr h="29978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ASAPSU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Côte D’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Ivoire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spc="5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Verdana"/>
                        </a:rPr>
                        <a:t>Débutant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spc="5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Verdana"/>
                        </a:rPr>
                        <a:t>Débutant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développement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expansion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4278328"/>
                  </a:ext>
                </a:extLst>
              </a:tr>
              <a:tr h="29978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CERASS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Cameroun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spc="5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Verdana"/>
                        </a:rPr>
                        <a:t>Débutant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spc="5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Verdana"/>
                        </a:rPr>
                        <a:t>Débutant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expansion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expansion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5454681"/>
                  </a:ext>
                </a:extLst>
              </a:tr>
              <a:tr h="29978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HEREG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Cameroun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développement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expansion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Mature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502920" algn="ctr"/>
                        </a:tabLs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Mature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4018596"/>
                  </a:ext>
                </a:extLst>
              </a:tr>
              <a:tr h="29978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CERMES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Niger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spc="5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Verdana"/>
                        </a:rPr>
                        <a:t>Débutant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développement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expansion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expansion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8734327"/>
                  </a:ext>
                </a:extLst>
              </a:tr>
              <a:tr h="29978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ONDPH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Niger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spc="5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Verdana"/>
                        </a:rPr>
                        <a:t>Débutant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spc="5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Verdana"/>
                        </a:rPr>
                        <a:t>Débutant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spc="5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Verdana"/>
                        </a:rPr>
                        <a:t>Débutant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développement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1107455"/>
                  </a:ext>
                </a:extLst>
              </a:tr>
              <a:tr h="29978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GAGE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Mauritanie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développement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développement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développement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expansion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9762538"/>
                  </a:ext>
                </a:extLst>
              </a:tr>
              <a:tr h="29978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BESCAD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Mauritanie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spc="5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Verdana"/>
                        </a:rPr>
                        <a:t>Débutant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spc="5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Verdana"/>
                        </a:rPr>
                        <a:t>Débutant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développement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 développement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659481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28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D940704-B166-422C-AA00-4A71BB66F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518" y="835301"/>
            <a:ext cx="8761082" cy="4116009"/>
          </a:xfrm>
        </p:spPr>
        <p:txBody>
          <a:bodyPr>
            <a:noAutofit/>
          </a:bodyPr>
          <a:lstStyle/>
          <a:p>
            <a:pPr>
              <a:spcAft>
                <a:spcPts val="400"/>
              </a:spcAft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+mn-lt"/>
              </a:rPr>
              <a:t>Les 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Groupes Récipiendaires ont 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conduit ou ont été membres 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d’une/plusieurs équipes de Recherches et/ou 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E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valuations 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dans leurs pays respectifs, y compris celles de 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l'</a:t>
            </a:r>
            <a:r>
              <a:rPr lang="fr-FR" dirty="0" err="1" smtClean="0">
                <a:solidFill>
                  <a:schemeClr val="tx1"/>
                </a:solidFill>
                <a:latin typeface="+mn-lt"/>
              </a:rPr>
              <a:t>USAID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;</a:t>
            </a:r>
          </a:p>
          <a:p>
            <a:pPr>
              <a:spcAft>
                <a:spcPts val="400"/>
              </a:spcAft>
              <a:buFont typeface="Wingdings" panose="05000000000000000000" pitchFamily="2" charset="2"/>
              <a:buChar char="§"/>
              <a:defRPr/>
            </a:pPr>
            <a:r>
              <a:rPr lang="fr-FR" dirty="0" smtClean="0">
                <a:solidFill>
                  <a:schemeClr val="tx1"/>
                </a:solidFill>
                <a:latin typeface="+mn-lt"/>
              </a:rPr>
              <a:t>Cours 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en ligne avec AfrEA accessibles à plus de 600 personnes depuis janvier 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2018;</a:t>
            </a:r>
            <a:endParaRPr lang="fr-FR" dirty="0">
              <a:solidFill>
                <a:schemeClr val="tx1"/>
              </a:solidFill>
              <a:latin typeface="+mn-lt"/>
            </a:endParaRPr>
          </a:p>
          <a:p>
            <a:pPr>
              <a:spcAft>
                <a:spcPts val="400"/>
              </a:spcAft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+mn-lt"/>
              </a:rPr>
              <a:t>14 webinaires sur la communication, la recherche, l'évaluation, les finances et l'administration auxquels ont assisté plus de 700 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personnes;</a:t>
            </a:r>
          </a:p>
          <a:p>
            <a:pPr>
              <a:spcAft>
                <a:spcPts val="400"/>
              </a:spcAft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+mn-lt"/>
              </a:rPr>
              <a:t>40 participants 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(</a:t>
            </a:r>
            <a:r>
              <a:rPr lang="fr-FR" dirty="0" smtClean="0">
                <a:solidFill>
                  <a:prstClr val="black"/>
                </a:solidFill>
                <a:latin typeface="+mn-lt"/>
              </a:rPr>
              <a:t>Groupes Récipiendaires) 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des cours 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en ligne ont reçu une formation en 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Recherche 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et 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Evaluation spécifiquement sur 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la conception 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des 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protocoles, la collecte, l'analyse, la présentation et la 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communication 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de 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résultats 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(25 hommes et 15 femmes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);</a:t>
            </a:r>
          </a:p>
          <a:p>
            <a:pPr>
              <a:spcAft>
                <a:spcPts val="400"/>
              </a:spcAft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+mn-lt"/>
              </a:rPr>
              <a:t>5 G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roupes Récipiendaires 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ont organisé l'apprentissage entre 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pairs;</a:t>
            </a:r>
          </a:p>
          <a:p>
            <a:pPr>
              <a:spcAft>
                <a:spcPts val="400"/>
              </a:spcAft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+mn-lt"/>
              </a:rPr>
              <a:t>12 sites Web élaborés et/ou enrichis pour les 12 Groupes Récipiendaires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;</a:t>
            </a:r>
            <a:endParaRPr lang="fr-FR" dirty="0">
              <a:solidFill>
                <a:schemeClr val="tx1"/>
              </a:solidFill>
              <a:latin typeface="+mn-lt"/>
            </a:endParaRPr>
          </a:p>
          <a:p>
            <a:pPr>
              <a:spcAft>
                <a:spcPts val="400"/>
              </a:spcAft>
              <a:buFont typeface="Wingdings" panose="05000000000000000000" pitchFamily="2" charset="2"/>
              <a:buChar char="§"/>
              <a:defRPr/>
            </a:pPr>
            <a:endParaRPr lang="fr-FR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60AE90D-E6C5-4DC8-AC0A-529B3A7A8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95770"/>
            <a:ext cx="8839200" cy="400110"/>
          </a:xfrm>
          <a:solidFill>
            <a:srgbClr val="651532"/>
          </a:solidFill>
        </p:spPr>
        <p:txBody>
          <a:bodyPr/>
          <a:lstStyle/>
          <a:p>
            <a:pPr algn="ctr"/>
            <a:r>
              <a:rPr lang="fr-FR" sz="2000" b="1" dirty="0">
                <a:solidFill>
                  <a:srgbClr val="CFCDC9"/>
                </a:solidFill>
                <a:latin typeface="+mj-lt"/>
                <a:ea typeface="MS PGothic" charset="0"/>
              </a:rPr>
              <a:t> Réalisations Clés</a:t>
            </a:r>
            <a:endParaRPr lang="en-US" b="1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62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D940704-B166-422C-AA00-4A71BB66F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309" y="774645"/>
            <a:ext cx="8735291" cy="4116009"/>
          </a:xfrm>
        </p:spPr>
        <p:txBody>
          <a:bodyPr>
            <a:noAutofit/>
          </a:bodyPr>
          <a:lstStyle/>
          <a:p>
            <a:pPr>
              <a:spcAft>
                <a:spcPts val="400"/>
              </a:spcAft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+mn-lt"/>
              </a:rPr>
              <a:t>Plateformes de médias sociaux établies pour 12 Groupes Récipiendaires (Twitter, Facebook, LinkedIn et WhatsApp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);</a:t>
            </a:r>
          </a:p>
          <a:p>
            <a:pPr>
              <a:spcAft>
                <a:spcPts val="400"/>
              </a:spcAft>
              <a:buFont typeface="Wingdings" panose="05000000000000000000" pitchFamily="2" charset="2"/>
              <a:buChar char="§"/>
              <a:defRPr/>
            </a:pPr>
            <a:r>
              <a:rPr lang="fr-FR" dirty="0" smtClean="0">
                <a:solidFill>
                  <a:schemeClr val="tx1"/>
                </a:solidFill>
                <a:latin typeface="+mn-lt"/>
              </a:rPr>
              <a:t>Liens 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entre 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les 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Groupes Récipiendaires et les associations nationales d'évaluation (VOPEs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);</a:t>
            </a:r>
            <a:endParaRPr lang="fr-FR" dirty="0">
              <a:solidFill>
                <a:schemeClr val="tx1"/>
              </a:solidFill>
              <a:latin typeface="+mn-lt"/>
            </a:endParaRPr>
          </a:p>
          <a:p>
            <a:pPr>
              <a:spcAft>
                <a:spcPts val="400"/>
              </a:spcAft>
              <a:buFont typeface="Wingdings" panose="05000000000000000000" pitchFamily="2" charset="2"/>
              <a:buChar char="§"/>
              <a:defRPr/>
            </a:pPr>
            <a:r>
              <a:rPr lang="fr-FR" dirty="0" smtClean="0">
                <a:solidFill>
                  <a:schemeClr val="tx1"/>
                </a:solidFill>
                <a:latin typeface="+mn-lt"/>
              </a:rPr>
              <a:t>Plus 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de 25 nouveaux contrats/subventions obtenus par les Groupes Récipiendaires depuis leur début avec 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E4D;</a:t>
            </a:r>
            <a:endParaRPr lang="fr-FR" dirty="0">
              <a:solidFill>
                <a:schemeClr val="tx1"/>
              </a:solidFill>
              <a:latin typeface="+mn-lt"/>
            </a:endParaRPr>
          </a:p>
          <a:p>
            <a:pPr>
              <a:spcAft>
                <a:spcPts val="400"/>
              </a:spcAft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+mn-lt"/>
              </a:rPr>
              <a:t>Participation des Groupes Récipiendaires à plusieurs conférences internationales où ils ont présenté des communications orales et 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posters;</a:t>
            </a:r>
            <a:endParaRPr lang="fr-FR" dirty="0">
              <a:solidFill>
                <a:schemeClr val="tx1"/>
              </a:solidFill>
              <a:latin typeface="+mn-lt"/>
            </a:endParaRPr>
          </a:p>
          <a:p>
            <a:pPr>
              <a:spcAft>
                <a:spcPts val="400"/>
              </a:spcAft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+mn-lt"/>
              </a:rPr>
              <a:t>CERA (Groupe Récipiendaire au Togo) s'est restructuré en CERA Group et a étendu ses actions à la région et à 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Lesotho;</a:t>
            </a:r>
            <a:endParaRPr lang="fr-FR" dirty="0">
              <a:solidFill>
                <a:schemeClr val="tx1"/>
              </a:solidFill>
              <a:latin typeface="+mn-lt"/>
            </a:endParaRPr>
          </a:p>
          <a:p>
            <a:pPr>
              <a:spcAft>
                <a:spcPts val="400"/>
              </a:spcAft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+mn-lt"/>
              </a:rPr>
              <a:t>Création d’un réseau régional des Groupes Récipiendaires pour mettre en commun leurs ressources, leur expérience et leur expertise.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60AE90D-E6C5-4DC8-AC0A-529B3A7A8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95770"/>
            <a:ext cx="8839200" cy="400110"/>
          </a:xfrm>
          <a:solidFill>
            <a:srgbClr val="651532"/>
          </a:solidFill>
        </p:spPr>
        <p:txBody>
          <a:bodyPr/>
          <a:lstStyle/>
          <a:p>
            <a:pPr algn="ctr"/>
            <a:r>
              <a:rPr lang="fr-FR" sz="2000" b="1" dirty="0">
                <a:solidFill>
                  <a:srgbClr val="CFCDC9"/>
                </a:solidFill>
                <a:latin typeface="+mj-lt"/>
                <a:ea typeface="MS PGothic" charset="0"/>
              </a:rPr>
              <a:t> Réalisations Clés</a:t>
            </a:r>
            <a:endParaRPr lang="en-US" b="1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83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D940704-B166-422C-AA00-4A71BB66F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880" y="777240"/>
            <a:ext cx="8638902" cy="3722760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b="1" dirty="0">
                <a:solidFill>
                  <a:schemeClr val="tx1"/>
                </a:solidFill>
                <a:latin typeface="+mn-lt"/>
              </a:rPr>
              <a:t>Communications avec les Groupes Récipiendaires: 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Difficulté de garder le contact avec les pays géographiquement dispersés. </a:t>
            </a:r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+mn-lt"/>
              </a:rPr>
              <a:t>Téléphone, Skype et courrier électronique sont utilisés mais ralentissent le processus de suivi.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fr-FR" dirty="0">
              <a:solidFill>
                <a:schemeClr val="tx1"/>
              </a:solidFill>
              <a:latin typeface="+mn-lt"/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b="1" dirty="0">
                <a:solidFill>
                  <a:schemeClr val="tx1"/>
                </a:solidFill>
                <a:latin typeface="+mn-lt"/>
              </a:rPr>
              <a:t>Gérer les attentes des Groupes Récipiendaires: 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Nombreuses attentes des Groupes Récipiendaires de E4D, en terme d’équipements par exemple.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fr-FR" dirty="0">
              <a:solidFill>
                <a:schemeClr val="tx1"/>
              </a:solidFill>
              <a:latin typeface="+mn-lt"/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b="1" dirty="0">
                <a:solidFill>
                  <a:schemeClr val="tx1"/>
                </a:solidFill>
                <a:latin typeface="+mn-lt"/>
              </a:rPr>
              <a:t>Types d'institutions:  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E4D a sélectionné des institutions publiques et privées ainsi que des ONG. </a:t>
            </a:r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schemeClr val="tx1"/>
                </a:solidFill>
                <a:latin typeface="+mn-lt"/>
              </a:rPr>
              <a:t>Existe également des associations nationales d'évaluation et les ministères de la santé. La diversité des  institutions a conduit à des besoins différents en matière de renforcement des capacités.</a:t>
            </a:r>
          </a:p>
          <a:p>
            <a:pPr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  <a:latin typeface="Source Sans Pro" panose="020B0503030403020204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60AE90D-E6C5-4DC8-AC0A-529B3A7A8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74669"/>
            <a:ext cx="8839200" cy="400110"/>
          </a:xfrm>
          <a:solidFill>
            <a:srgbClr val="651532"/>
          </a:solidFill>
        </p:spPr>
        <p:txBody>
          <a:bodyPr/>
          <a:lstStyle/>
          <a:p>
            <a:pPr algn="ctr"/>
            <a:r>
              <a:rPr lang="fr-FR" sz="2000" b="1" dirty="0">
                <a:solidFill>
                  <a:srgbClr val="CFCDC9"/>
                </a:solidFill>
                <a:latin typeface="+mj-lt"/>
                <a:ea typeface="MS PGothic" charset="0"/>
              </a:rPr>
              <a:t>Principaux</a:t>
            </a:r>
            <a:r>
              <a:rPr lang="en-US" sz="2000" b="1" dirty="0">
                <a:solidFill>
                  <a:srgbClr val="CFCDC9"/>
                </a:solidFill>
                <a:latin typeface="+mj-lt"/>
                <a:ea typeface="MS PGothic" charset="0"/>
              </a:rPr>
              <a:t> </a:t>
            </a:r>
            <a:r>
              <a:rPr lang="en-US" sz="2000" b="1" dirty="0" err="1">
                <a:solidFill>
                  <a:srgbClr val="CFCDC9"/>
                </a:solidFill>
                <a:latin typeface="+mj-lt"/>
                <a:ea typeface="MS PGothic" charset="0"/>
              </a:rPr>
              <a:t>Défis</a:t>
            </a:r>
            <a:endParaRPr lang="en-US" sz="2000" b="1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31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rgbClr val="FFFFFF"/>
      </a:lt1>
      <a:dk2>
        <a:srgbClr val="002F6C"/>
      </a:dk2>
      <a:lt2>
        <a:srgbClr val="BA0C2F"/>
      </a:lt2>
      <a:accent1>
        <a:srgbClr val="002F6C"/>
      </a:accent1>
      <a:accent2>
        <a:srgbClr val="BA0C2F"/>
      </a:accent2>
      <a:accent3>
        <a:srgbClr val="6C6463"/>
      </a:accent3>
      <a:accent4>
        <a:srgbClr val="000000"/>
      </a:accent4>
      <a:accent5>
        <a:srgbClr val="CFCDC9"/>
      </a:accent5>
      <a:accent6>
        <a:srgbClr val="0067B9"/>
      </a:accent6>
      <a:hlink>
        <a:srgbClr val="6C6463"/>
      </a:hlink>
      <a:folHlink>
        <a:srgbClr val="CFCDC9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rgbClr val="CFCDC9"/>
            </a:gs>
            <a:gs pos="100000">
              <a:schemeClr val="bg1">
                <a:lumMod val="95000"/>
              </a:schemeClr>
            </a:gs>
          </a:gsLst>
        </a:gradFill>
      </a:spPr>
      <a:bodyPr rtlCol="0" anchor="t" anchorCtr="0"/>
      <a:lstStyle>
        <a:defPPr>
          <a:defRPr sz="1000" dirty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34241</TotalTime>
  <Words>941</Words>
  <Application>Microsoft Office PowerPoint</Application>
  <PresentationFormat>Custom</PresentationFormat>
  <Paragraphs>303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MS PGothic</vt:lpstr>
      <vt:lpstr>Arial</vt:lpstr>
      <vt:lpstr>Calibri</vt:lpstr>
      <vt:lpstr>Gill Sans MT</vt:lpstr>
      <vt:lpstr>Source Sans Pro</vt:lpstr>
      <vt:lpstr>Source Sans Pro Bold</vt:lpstr>
      <vt:lpstr>Source Sans Pro Regular</vt:lpstr>
      <vt:lpstr>Source Sans Pro SemiBold</vt:lpstr>
      <vt:lpstr>Times New Roman</vt:lpstr>
      <vt:lpstr>Verdana</vt:lpstr>
      <vt:lpstr>Wingdings</vt:lpstr>
      <vt:lpstr>Office Theme</vt:lpstr>
      <vt:lpstr>PowerPoint Presentation</vt:lpstr>
      <vt:lpstr>Approche Technique de E4D</vt:lpstr>
      <vt:lpstr>Analyse des Besoins en Capacités dans Six Pays Cibles</vt:lpstr>
      <vt:lpstr>Etapes Clés IR2</vt:lpstr>
      <vt:lpstr>Statut de la Capacité des Groupes Récipiendaires </vt:lpstr>
      <vt:lpstr>Statut de la Capacité des Groupes Récipiendaires </vt:lpstr>
      <vt:lpstr> Réalisations Clés</vt:lpstr>
      <vt:lpstr> Réalisations Clés</vt:lpstr>
      <vt:lpstr>Principaux Défis</vt:lpstr>
      <vt:lpstr>PowerPoint Presentation</vt:lpstr>
    </vt:vector>
  </TitlesOfParts>
  <Company>USAID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Cameron</dc:creator>
  <cp:lastModifiedBy>E4D</cp:lastModifiedBy>
  <cp:revision>712</cp:revision>
  <cp:lastPrinted>2018-09-07T16:49:17Z</cp:lastPrinted>
  <dcterms:created xsi:type="dcterms:W3CDTF">2015-12-15T14:16:42Z</dcterms:created>
  <dcterms:modified xsi:type="dcterms:W3CDTF">2019-07-16T16:11:45Z</dcterms:modified>
</cp:coreProperties>
</file>