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7"/>
  </p:notes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04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5" r:id="rId25"/>
    <p:sldId id="303" r:id="rId26"/>
  </p:sldIdLst>
  <p:sldSz cx="9144000" cy="5184775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496"/>
    <a:srgbClr val="E890AB"/>
    <a:srgbClr val="DD3BD5"/>
    <a:srgbClr val="0F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2" d="100"/>
          <a:sy n="162" d="100"/>
        </p:scale>
        <p:origin x="200" y="208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45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12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2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41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41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36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24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50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46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33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2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57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23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63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34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898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090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71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63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87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39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89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51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80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2c3e7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6913"/>
            <a:ext cx="6146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ff2c3e7f9_0_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4ff2c3e7f9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7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CFCDC9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18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19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146" name="Google Shape;146;p19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0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0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CFCDC9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38" name="Google Shape;38;p4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CFCDC9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CFCDC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CFCDC9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CFCDC9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0067B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CFCDC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CFCDC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CFCDC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CFCDC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CFCDC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DC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Cabin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</a:t>
            </a:fld>
            <a:endParaRPr sz="1400" b="1" i="0" u="none" strike="noStrike" cap="none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1419762" y="206188"/>
            <a:ext cx="5432612" cy="91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75"/>
              <a:buFont typeface="Cabin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PRÉSENTATION DU BASP’96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75"/>
              <a:buFont typeface="Cabin"/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bin"/>
                <a:sym typeface="Cabin"/>
              </a:rPr>
              <a:t>p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Cabin"/>
                <a:sym typeface="Cabin"/>
              </a:rPr>
              <a:t>ar </a:t>
            </a:r>
            <a:r>
              <a:rPr lang="en-US" sz="2000" b="1" i="0" u="none" strike="noStrike" cap="none" dirty="0" err="1" smtClean="0">
                <a:solidFill>
                  <a:schemeClr val="lt1"/>
                </a:solidFill>
                <a:latin typeface="Cabin"/>
                <a:sym typeface="Cabin"/>
              </a:rPr>
              <a:t>Dr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Cabin"/>
                <a:sym typeface="Cabin"/>
              </a:rPr>
              <a:t>  Joseph </a:t>
            </a:r>
            <a:r>
              <a:rPr lang="en-US" sz="2000" b="1" i="0" u="none" strike="noStrike" cap="none" dirty="0" err="1" smtClean="0">
                <a:solidFill>
                  <a:schemeClr val="lt1"/>
                </a:solidFill>
                <a:latin typeface="Cabin"/>
                <a:sym typeface="Cabin"/>
              </a:rPr>
              <a:t>Dossou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Cabin"/>
                <a:sym typeface="Cabin"/>
              </a:rPr>
              <a:t> CATRAYE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4593021" y="4030654"/>
            <a:ext cx="4124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FCDC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dt" idx="10"/>
          </p:nvPr>
        </p:nvSpPr>
        <p:spPr>
          <a:xfrm>
            <a:off x="3688975" y="4676985"/>
            <a:ext cx="1622612" cy="2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r>
              <a:rPr lang="en-US" sz="1400" b="0" i="0" u="none" strike="noStrike" cap="none" dirty="0" err="1" smtClean="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Juillet</a:t>
            </a:r>
            <a:r>
              <a:rPr lang="en-US" sz="1400" b="0" i="0" u="none" strike="noStrike" cap="none" dirty="0" smtClean="0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 2019</a:t>
            </a:r>
            <a:endParaRPr sz="600" b="0" i="0" u="none" strike="noStrike" cap="none" dirty="0">
              <a:solidFill>
                <a:srgbClr val="00206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255739D-8D7D-486D-B7A3-0109420A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81" y="2230660"/>
            <a:ext cx="4528846" cy="2821070"/>
          </a:xfrm>
          <a:prstGeom prst="rect">
            <a:avLst/>
          </a:prstGeom>
        </p:spPr>
      </p:pic>
      <p:pic>
        <p:nvPicPr>
          <p:cNvPr id="12" name="Imag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68592" y="2230660"/>
            <a:ext cx="4331689" cy="282107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638">
            <a:off x="2037498" y="3042083"/>
            <a:ext cx="1759187" cy="2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24" y="3930973"/>
            <a:ext cx="937024" cy="25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65" y="1042429"/>
            <a:ext cx="2076606" cy="11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b="1" dirty="0" smtClean="0"/>
              <a:t> 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enquêteurs, superviseurs sur le terrain (Enquête CAP /OOAS)</a:t>
            </a:r>
            <a:endParaRPr lang="en-US" sz="18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latin typeface="Cabin" panose="020B0604020202020204" charset="0"/>
            </a:endParaRPr>
          </a:p>
          <a:p>
            <a:pPr>
              <a:buClr>
                <a:schemeClr val="dk1"/>
              </a:buClr>
              <a:buSzPts val="2400"/>
            </a:pPr>
            <a:endParaRPr lang="fr-FR" b="1" dirty="0" smtClean="0"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10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57" y="2151822"/>
            <a:ext cx="5710030" cy="275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5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333587" y="871193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fr-FR" b="1" dirty="0" smtClean="0"/>
              <a:t>  </a:t>
            </a:r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Etude de faisabilité pour la construction d’une maison de santé dans la cité lacustre de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Ganvié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(Bénin), Consortium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BASP’96/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ECO-CITY BENIN: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février – avril 2019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11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" name="Image 5" descr="\\192.168.1.3\BASP96_Partage\Photo_Ganvié2019\Tof terrain\20190228_1331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97742" y="2510114"/>
            <a:ext cx="4899846" cy="25244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97743" y="4808113"/>
            <a:ext cx="1667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/>
              <a:t>Enquête ménage en zone lacustre</a:t>
            </a:r>
          </a:p>
        </p:txBody>
      </p:sp>
    </p:spTree>
    <p:extLst>
      <p:ext uri="{BB962C8B-B14F-4D97-AF65-F5344CB8AC3E}">
        <p14:creationId xmlns:p14="http://schemas.microsoft.com/office/powerpoint/2010/main" val="20842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b="1" dirty="0" smtClean="0"/>
              <a:t> 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Étude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de base dans les districts de la phase 2 de mise en place du financement basé sur la performance dans le secteur santé en Côte d’Ivoire Consortium BASP’96 /AG CONSULTING. Juin –septembre 2017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Etude bio comportementale du VIH Sida en milieu carcéral au Burkina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Faso.Etude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commanditée par le SP/CNLS-IST. Mai –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2017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12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343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b="1" dirty="0" smtClean="0"/>
              <a:t> 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Evaluation du Projet Agir pour la Planification Familiale,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AgirPF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Burkina Faso, USAID,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EngenderHealth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(Consortium BASP’96/Centre pour la Promotion des Droits de l’Homme et du Développement en en Afrique(CPHDA)) Juin –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Agence de Contractualisation et de Vérification (ACV) dans le cadre de la mise en œuvre du Financement Basé Septembre 2014- Août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Etude de la faisabilité d’une contractualisation de la prise en charge des patients entre les établissements de soins publics et privés au Burkina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Faso 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02 février - 18 Avril 2016.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13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9492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fr-FR" b="1" dirty="0" smtClean="0"/>
          </a:p>
          <a:p>
            <a:pPr lvl="0" algn="ctr"/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Etude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sur la transmission résiduelle du VIH de la mère à l’enfant au Burkina Faso : Evaluer le risque résiduel actuel de transmission du VIH de la mère à l’enfant au Burkina Faso Octobre 2014 – mars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2016</a:t>
            </a:r>
          </a:p>
          <a:p>
            <a:pPr lvl="0"/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Etude sur la définition d’un modèle économique de partenariat permettant d’assurer un accès durable à des services de santé sexuelle 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reproductive, </a:t>
            </a:r>
            <a:r>
              <a:rPr lang="fr-FR" sz="1800" b="1" dirty="0" err="1" smtClean="0">
                <a:solidFill>
                  <a:schemeClr val="bg1"/>
                </a:solidFill>
                <a:latin typeface="Cabin" panose="020B0604020202020204" charset="0"/>
              </a:rPr>
              <a:t>Selembao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Kingabwa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à Kinshasa, Médecin du Monde Médecins du Monde - F | R.D.C. 4 avril – 12 juillet 2015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14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125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fr-FR" b="1" dirty="0" smtClean="0"/>
          </a:p>
          <a:p>
            <a:pPr lvl="0" algn="ctr"/>
            <a:r>
              <a:rPr lang="fr-FR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endParaRPr lang="fr-FR" sz="24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Principaux projets et missions réalisés:</a:t>
            </a:r>
            <a:endParaRPr lang="en-US" sz="2400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Elaboration du rapport d’achèvement Projet d’Appui à la Réhabilitation du Secteur de la Santé (PARSS) du Ministère de la Santé de la RDC Décembre 2014 – Février 2015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15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0027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Collabore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avec des partenaires intervenant pour le bien-être des populations africaines.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Expertise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développée en collaboration avec ces partenaires est un atout majeur.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     </a:t>
            </a:r>
            <a:r>
              <a:rPr lang="fr-FR" sz="2400" b="1" u="sng" dirty="0">
                <a:solidFill>
                  <a:schemeClr val="bg1"/>
                </a:solidFill>
                <a:latin typeface="Cabin" panose="020B0604020202020204" charset="0"/>
              </a:rPr>
              <a:t>B</a:t>
            </a:r>
            <a:r>
              <a:rPr lang="fr-FR" sz="2400" b="1" u="sng" dirty="0" smtClean="0">
                <a:solidFill>
                  <a:schemeClr val="bg1"/>
                </a:solidFill>
                <a:latin typeface="Cabin" panose="020B0604020202020204" charset="0"/>
              </a:rPr>
              <a:t>urkina </a:t>
            </a:r>
            <a:r>
              <a:rPr lang="fr-FR" sz="2400" b="1" u="sng" dirty="0">
                <a:solidFill>
                  <a:schemeClr val="bg1"/>
                </a:solidFill>
                <a:latin typeface="Cabin" panose="020B0604020202020204" charset="0"/>
              </a:rPr>
              <a:t>F</a:t>
            </a:r>
            <a:r>
              <a:rPr lang="fr-FR" sz="2400" b="1" u="sng" dirty="0" smtClean="0">
                <a:solidFill>
                  <a:schemeClr val="bg1"/>
                </a:solidFill>
                <a:latin typeface="Cabin" panose="020B0604020202020204" charset="0"/>
              </a:rPr>
              <a:t>aso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Ministère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de la santé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ONUSIDA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SP/CNLS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Programme d’Appui au Développement Sanitaire (PADS)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Direction Générale des Etudes et des Statistiques Sectorielles / Programme d’Appui à la Politique Sectorielle Santé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u="sng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16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2764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b="1" u="sng" dirty="0">
                <a:solidFill>
                  <a:schemeClr val="bg1"/>
                </a:solidFill>
                <a:latin typeface="Cabin" panose="020B0604020202020204" charset="0"/>
              </a:rPr>
              <a:t>B</a:t>
            </a:r>
            <a:r>
              <a:rPr lang="fr-FR" sz="2400" b="1" u="sng" dirty="0" smtClean="0">
                <a:solidFill>
                  <a:schemeClr val="bg1"/>
                </a:solidFill>
                <a:latin typeface="Cabin" panose="020B0604020202020204" charset="0"/>
              </a:rPr>
              <a:t>urkina Faso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Organisation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Mondiale de la Santé-Bureau régional de l’Afrique (OMS/AFRO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Centre de Coopération Internationale en Santé et Développement (CCISD,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Québec-CANADA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.)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FamilyHealth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International (FHI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AgirPF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Burkina Faso / </a:t>
            </a:r>
            <a:r>
              <a:rPr lang="fr-FR" sz="1800" b="1" dirty="0" err="1" smtClean="0">
                <a:solidFill>
                  <a:schemeClr val="bg1"/>
                </a:solidFill>
                <a:latin typeface="Cabin" panose="020B0604020202020204" charset="0"/>
              </a:rPr>
              <a:t>EngenderHealth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/USAID</a:t>
            </a:r>
          </a:p>
          <a:p>
            <a:pPr lvl="0"/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Institutions / partenaires au développement du secteur de la santé des différents pays de la sous-région (HKI/Niger et Burkina Faso, ACTIONAID/Ghana, Coopération néerlandaise, Danoise, Belge/ Burkina, Union Européenne, Union Monétaire et Économique Ouest Africaine, PA-PMLS, SP-CNLS, DSF)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17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5766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b="1" u="sng" dirty="0">
                <a:solidFill>
                  <a:schemeClr val="bg1"/>
                </a:solidFill>
                <a:latin typeface="Cabin" panose="020B0604020202020204" charset="0"/>
              </a:rPr>
              <a:t>B</a:t>
            </a:r>
            <a:r>
              <a:rPr lang="en-US" sz="2400" b="1" u="sng" dirty="0" err="1" smtClean="0">
                <a:solidFill>
                  <a:schemeClr val="bg1"/>
                </a:solidFill>
                <a:latin typeface="Cabin" panose="020B0604020202020204" charset="0"/>
              </a:rPr>
              <a:t>énin</a:t>
            </a:r>
            <a:endParaRPr lang="fr-FR" sz="2400" b="1" u="sng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Ministère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de la Santé du Bénin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Programme santé de Lutte contre le Sida du Bénin (PSLS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Agence Béninoise de Marketing Social (ABMS)/ Population Services International (PSI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Bureau d’Etudes et de Soutien aux nouvelles Technologies en Santé et Développement (BEST-SD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ONG- SINA HEALTH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Unicef et l’Agence Nationale de Vaccination et des Soins de santé primaires (ANV-SSP) au Bénin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18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253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b="1" u="sng" dirty="0">
                <a:solidFill>
                  <a:schemeClr val="bg1"/>
                </a:solidFill>
                <a:latin typeface="Cabin" panose="020B0604020202020204" charset="0"/>
              </a:rPr>
              <a:t>B</a:t>
            </a:r>
            <a:r>
              <a:rPr lang="en-US" sz="2400" b="1" u="sng" dirty="0" err="1" smtClean="0">
                <a:solidFill>
                  <a:schemeClr val="bg1"/>
                </a:solidFill>
                <a:latin typeface="Cabin" panose="020B0604020202020204" charset="0"/>
              </a:rPr>
              <a:t>énin</a:t>
            </a:r>
            <a:endParaRPr lang="fr-FR" sz="2400" b="1" u="sng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dirty="0" smtClean="0"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Programme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d’Appui au Développement Sanitaire (PADS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Plan International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Bénin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USAID (Corridor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CNLS-TP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Fondation Claudine TALON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19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557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INTRODUCTION</a:t>
            </a:r>
            <a:endParaRPr lang="en-US" sz="32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837127"/>
            <a:ext cx="8574905" cy="39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 (Bureau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d’Appui en Santé Publique’96 (BASP’96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): une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société à responsabilité limitée enregistrée au Bénin (siège social en 1996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Créée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en Juillet 1996 par des compétences africaines, composée de divers spécialistes, intervenant dans le secteur de la 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santé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Dispose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d’une équipe pluridisciplinaire d’experts, ayant une vaste expérience des réalités de terrain en Afrique sub-saharienne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Vise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le développement des systèmes de santé pour le bien être des communautés dans le cadre de la coopération sous régionale, régionale 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internationale avec échange d'expériences et de technologies. 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 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Cabin" panose="020B060402020202020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  <a:latin typeface="Cabin" panose="020B0604020202020204" charset="0"/>
              </a:rPr>
              <a:t>Partenaires  des autres localités</a:t>
            </a:r>
          </a:p>
          <a:p>
            <a:pPr lvl="0"/>
            <a:endParaRPr lang="fr-FR" dirty="0" smtClean="0"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E4D / USAID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FHI360 / USAID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ONUSIDA/UNAIDS,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Ministère de la santé et de l’hygiène publique de la Côte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d’Ivoire/BM </a:t>
            </a:r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Le Médecin du Monde France RDC.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20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436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PARTENAIRES CLÉS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  <a:latin typeface="Cabin" panose="020B0604020202020204" charset="0"/>
              </a:rPr>
              <a:t>Partenaires  des autres localités</a:t>
            </a:r>
          </a:p>
          <a:p>
            <a:pPr lvl="0"/>
            <a:endParaRPr lang="fr-FR" dirty="0" smtClean="0"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Ministère de la Santé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RDC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Le Projet Norvégien d’Amélioration de la Performance du Secteur de la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Santébasée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sur le financement et le projet d’Amélioration de la Performance du secteur de la santé et de la lutte contre le VIH/Sida (APSSLS) à Djibouti (FBR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Le Centre de Coopération Internationale en Santé et Développement (CCISD, Inc.)</a:t>
            </a:r>
            <a:r>
              <a:rPr lang="fr-FR" dirty="0">
                <a:solidFill>
                  <a:schemeClr val="bg1"/>
                </a:solidFill>
                <a:latin typeface="Cabin" panose="020B0604020202020204" charset="0"/>
              </a:rPr>
              <a:t> </a:t>
            </a:r>
            <a:endParaRPr lang="en-US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21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9463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TRAVAUX AVEC E4D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Atelier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de formation sur « La gestion des Sites Web et communications via les réseaux sociaux » Accra / Ghana du 13 au 21 février 2019 </a:t>
            </a: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Rencontre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des leaders à Accra/Ghana en janvier 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Atelier de formation sur « L’Evaluation de la Performance »OUAGA du 04 au 10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Réalisation de l’évaluation du Projet Agir pour la Planification Familiale,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AgirPF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Burkina Faso, USAID,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Engender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Health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(Consortium BASP’96/Centre pour la Promotion des Droits de l’Homme et du Développement en en Afrique(CPHDA)) Juin –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22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1257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TRAVAUX AVEC E4D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sur l’évaluation d’impact en santé, organisée par l’USAID,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Capacity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Building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Advisor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-West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Africa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, Evidence for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Development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Project (E4D), 18-25 avril 2017 à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Ouagadougou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sur l’arbre de décision, du 6-8 septembre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de l’équipe BASP’96 sur la communication dans le cadre du développement des capacités au Burkina Faso, 27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Atelier de formation pour le renforcement des capacités en Administration et Finance à Lomé au Togo, du 25 au 29 avril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2016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23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908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INTERET DE TRAVAILLER AVEC BASP’96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 EST PRESENT DANS TROIS PAYS DE L’AFRIQUE DE L’OUEST: BENIN, BURKINA FASO, C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ÔTE D’IVOIRE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 DISPOSE D’UNE IMPORTANTE BASE DE DONNÉES DE CONSULTANTS pour avoir géré le Projet DAT-ONUSIDA pendant 10 ans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 dispose d’une comptabilité informatisée aux normes SYSCOA et s’adapte aussi aux systèmes de gestion des partenaires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BASP’96 a ses capacités renforcées par E4D et est apte a fournir l’Assistance technique requise par différents partenaires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24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5886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261870" y="248479"/>
            <a:ext cx="888213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en-US" sz="36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bin" panose="020B0604020202020204" charset="0"/>
              </a:rPr>
              <a:t>     MERCI POUR VOTRE ATTENTION!!!</a:t>
            </a:r>
            <a:endParaRPr lang="en-US" sz="36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25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44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CDC9"/>
              </a:buClr>
              <a:buSzPts val="2800"/>
              <a:buFont typeface="Cabin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INTRODUCTION</a:t>
            </a:r>
            <a:endParaRPr lang="en-US" sz="32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837127"/>
            <a:ext cx="8574905" cy="39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bin" panose="020B0604020202020204" charset="0"/>
              </a:rPr>
              <a:t>Politique: </a:t>
            </a: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utilisation au maximum des compétences africaines, constitué un répertoire de personnes ressources moulées aux réalités du terrain en Afrique Sub-saharienne 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Une succursale ouverte au Burkina Faso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Création en 2014 de BASP’96 BURKINA et ouverture en 2018 d’une succursale en Côte d’Ivoire. </a:t>
            </a: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CA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Dirigé par un Conseil d’Administration avec des Gérants dans chaque pays où il est créé.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3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7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837127"/>
            <a:ext cx="8574905" cy="39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De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nombreuses références en matière de gestion/évaluation de projet et programmes, de consultation en Santé Publique et en matière de formation.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Riche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expérience au Burkina, au Bénin, en Côte d’Ivoire, ainsi que dans nombreux d’autres pays de la sous-région.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Une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connaissance approfondie de ces pays et des défis sanitaires auxquels les populations sont confrontées.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1800" b="1" i="1" dirty="0">
              <a:solidFill>
                <a:schemeClr val="bg1"/>
              </a:solidFill>
              <a:latin typeface="Cabin" panose="020B0604020202020204" charset="0"/>
              <a:ea typeface="Cabin"/>
              <a:cs typeface="Cabin"/>
              <a:sym typeface="Cabin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4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3893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27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fr-FR" sz="2500" b="1" dirty="0" smtClean="0">
                <a:solidFill>
                  <a:schemeClr val="bg1"/>
                </a:solidFill>
                <a:latin typeface="Cabin" panose="020B0604020202020204" charset="0"/>
              </a:rPr>
              <a:t>Gestion de projet - planification stratégique -suivi-évaluation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Réformes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des systèmes de santé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Conception, mise en œuvre et évaluation de projets et programmes de santé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Évaluation de programme de lutte contre le Paludisme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Organisation et mise en place de Système informatisé d’Information et de Gestion sanitaire</a:t>
            </a:r>
            <a:r>
              <a:rPr lang="fr-CA" sz="1800" b="1" dirty="0" smtClean="0">
                <a:solidFill>
                  <a:schemeClr val="bg1"/>
                </a:solidFill>
                <a:latin typeface="Cabin" panose="020B060402020202020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bg1"/>
                </a:solidFill>
                <a:latin typeface="Cabin" panose="020B0604020202020204" charset="0"/>
              </a:rPr>
              <a:t>Définitions des stratégies et plan de développement sanitaires, </a:t>
            </a:r>
            <a:endParaRPr lang="fr-CA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Vérification et contrôle de la mise en œuvre du FBR dans le système de santé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 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>
              <a:buClr>
                <a:schemeClr val="dk1"/>
              </a:buClr>
              <a:buSzPts val="2400"/>
            </a:pPr>
            <a:endParaRPr lang="en-US" sz="2400" dirty="0"/>
          </a:p>
          <a:p>
            <a:pPr>
              <a:buClr>
                <a:schemeClr val="dk1"/>
              </a:buClr>
              <a:buSzPts val="2400"/>
            </a:pPr>
            <a:endParaRPr lang="fr-FR" dirty="0" smtClean="0"/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5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125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27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800" b="1" dirty="0">
                <a:solidFill>
                  <a:schemeClr val="bg1"/>
                </a:solidFill>
                <a:latin typeface="Cabin" panose="020B0604020202020204" charset="0"/>
              </a:rPr>
              <a:t>Consultance dans le domaine de la </a:t>
            </a:r>
            <a:r>
              <a:rPr lang="fr-FR" sz="2800" b="1" dirty="0" err="1">
                <a:solidFill>
                  <a:schemeClr val="bg1"/>
                </a:solidFill>
                <a:latin typeface="Cabin" panose="020B0604020202020204" charset="0"/>
              </a:rPr>
              <a:t>sant</a:t>
            </a:r>
            <a:r>
              <a:rPr lang="fr-CA" sz="2800" b="1" dirty="0">
                <a:solidFill>
                  <a:schemeClr val="bg1"/>
                </a:solidFill>
                <a:latin typeface="Cabin" panose="020B0604020202020204" charset="0"/>
              </a:rPr>
              <a:t>é </a:t>
            </a:r>
            <a:endParaRPr lang="fr-CA" sz="2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en-US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Le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système d’information sanitaire et surveillance des maladies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Santé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sexuelle et de la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reproduction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Nutrition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 Maladies nutritionnelles </a:t>
            </a: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Santé Communautaire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>
              <a:buClr>
                <a:schemeClr val="dk1"/>
              </a:buClr>
              <a:buSzPts val="2400"/>
            </a:pPr>
            <a:endParaRPr lang="fr-FR" b="1" dirty="0" smtClean="0"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6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490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42046" y="812830"/>
            <a:ext cx="8668439" cy="427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800" b="1" dirty="0">
                <a:solidFill>
                  <a:schemeClr val="bg1"/>
                </a:solidFill>
                <a:latin typeface="Cabin" panose="020B0604020202020204" charset="0"/>
              </a:rPr>
              <a:t>Consultance dans le domaine de la </a:t>
            </a:r>
            <a:r>
              <a:rPr lang="fr-FR" sz="2800" b="1" dirty="0" err="1">
                <a:solidFill>
                  <a:schemeClr val="bg1"/>
                </a:solidFill>
                <a:latin typeface="Cabin" panose="020B0604020202020204" charset="0"/>
              </a:rPr>
              <a:t>sant</a:t>
            </a:r>
            <a:r>
              <a:rPr lang="fr-CA" sz="2800" b="1" dirty="0">
                <a:solidFill>
                  <a:schemeClr val="bg1"/>
                </a:solidFill>
                <a:latin typeface="Cabin" panose="020B0604020202020204" charset="0"/>
              </a:rPr>
              <a:t>é </a:t>
            </a:r>
            <a:endParaRPr lang="en-US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Prise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en charge des maladies infectieuses (VIH, IST, infections opportunistes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)</a:t>
            </a:r>
          </a:p>
          <a:p>
            <a:pPr marL="285750" lvl="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Surveillance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communautaire et biologique du VIH/ sida 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Santé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et Environnement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>
              <a:lnSpc>
                <a:spcPct val="250000"/>
              </a:lnSpc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b="1" dirty="0">
              <a:latin typeface="Cabin" panose="020B0604020202020204" charset="0"/>
            </a:endParaRPr>
          </a:p>
          <a:p>
            <a:pPr>
              <a:buClr>
                <a:schemeClr val="dk1"/>
              </a:buClr>
              <a:buSzPts val="2400"/>
            </a:pPr>
            <a:endParaRPr lang="fr-FR" b="1" dirty="0" smtClean="0"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7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865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sz="2800" b="1" dirty="0">
                <a:solidFill>
                  <a:schemeClr val="bg1"/>
                </a:solidFill>
                <a:latin typeface="Cabin" panose="020B0604020202020204" charset="0"/>
              </a:rPr>
              <a:t>Formation et renforcement des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compétences</a:t>
            </a:r>
            <a:endParaRPr lang="en-US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 Épidémiologie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 FBR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 Gestion des données épidémiologiques et Statistiques sanitaires, 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à l’Utilisation pratique de l’outil informatique pour la Santé publique y compris la surveillance épidémiologique.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 Organisation et Gestion des services de santé 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 Management des programmes, des projets et/ou des services.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latin typeface="Cabin" panose="020B0604020202020204" charset="0"/>
            </a:endParaRPr>
          </a:p>
          <a:p>
            <a:pPr>
              <a:buClr>
                <a:schemeClr val="dk1"/>
              </a:buClr>
              <a:buSzPts val="2400"/>
            </a:pPr>
            <a:endParaRPr lang="fr-FR" b="1" dirty="0" smtClean="0"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8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3234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60866" y="154114"/>
            <a:ext cx="8830800" cy="523200"/>
          </a:xfrm>
          <a:prstGeom prst="rect">
            <a:avLst/>
          </a:prstGeom>
          <a:solidFill>
            <a:srgbClr val="E2749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CFCDC9"/>
              </a:buClr>
              <a:buSzPts val="2800"/>
            </a:pPr>
            <a:r>
              <a:rPr lang="en-US" sz="2800" b="1" dirty="0" smtClean="0">
                <a:solidFill>
                  <a:schemeClr val="bg1"/>
                </a:solidFill>
              </a:rPr>
              <a:t>DOMAINES DE COMP</a:t>
            </a:r>
            <a:r>
              <a:rPr lang="en-US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 smtClean="0">
                <a:solidFill>
                  <a:schemeClr val="bg1"/>
                </a:solidFill>
              </a:rPr>
              <a:t>TENCES</a:t>
            </a:r>
            <a:endParaRPr sz="2400" b="1" i="0" u="none" strike="noStrike" cap="none" dirty="0">
              <a:solidFill>
                <a:schemeClr val="bg1"/>
              </a:solidFill>
              <a:sym typeface="Cabi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61870" y="735496"/>
            <a:ext cx="8668439" cy="43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b="1" dirty="0" smtClean="0"/>
              <a:t>  </a:t>
            </a:r>
          </a:p>
          <a:p>
            <a:pPr lvl="0" algn="ctr"/>
            <a:r>
              <a:rPr lang="fr-FR" b="1" dirty="0" smtClean="0"/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bin" panose="020B0604020202020204" charset="0"/>
              </a:rPr>
              <a:t>Réalisation d’enquêtes</a:t>
            </a:r>
          </a:p>
          <a:p>
            <a:pPr lvl="0"/>
            <a:endParaRPr lang="fr-FR" sz="2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abin" panose="020B0604020202020204" charset="0"/>
              </a:rPr>
              <a:t>Principaux projets et missions </a:t>
            </a:r>
            <a:r>
              <a:rPr lang="fr-FR" sz="2400" b="1" dirty="0" smtClean="0">
                <a:solidFill>
                  <a:schemeClr val="bg1"/>
                </a:solidFill>
                <a:latin typeface="Cabin" panose="020B0604020202020204" charset="0"/>
              </a:rPr>
              <a:t>réalisés:</a:t>
            </a:r>
            <a:endParaRPr lang="en-US" sz="24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Services 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de conseil pour la réalisation d’une étude CAP dans le cadre du PRSR en Afrique de l’Ouest, consortium </a:t>
            </a:r>
            <a:r>
              <a:rPr lang="fr-FR" sz="1800" b="1" dirty="0" err="1">
                <a:solidFill>
                  <a:schemeClr val="bg1"/>
                </a:solidFill>
                <a:latin typeface="Cabin" panose="020B0604020202020204" charset="0"/>
              </a:rPr>
              <a:t>Health</a:t>
            </a: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 Focus et BASP’96, Etude commanditée par OOAS, 07 – 15 juin 2019 et 01 - 10 Juillet </a:t>
            </a:r>
            <a:r>
              <a:rPr lang="fr-FR" sz="1800" b="1" dirty="0" smtClean="0">
                <a:solidFill>
                  <a:schemeClr val="bg1"/>
                </a:solidFill>
                <a:latin typeface="Cabin" panose="020B0604020202020204" charset="0"/>
              </a:rPr>
              <a:t>2019</a:t>
            </a:r>
          </a:p>
          <a:p>
            <a:pPr lvl="0"/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  <a:latin typeface="Cabin" panose="020B0604020202020204" charset="0"/>
              </a:rPr>
              <a:t>Formation enquêteurs, superviseurs sur le terrain (Enquête CAP /OOAS)</a:t>
            </a:r>
            <a:endParaRPr lang="en-US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>
              <a:solidFill>
                <a:schemeClr val="bg1"/>
              </a:solidFill>
              <a:latin typeface="Cabin" panose="020B0604020202020204" charset="0"/>
            </a:endParaRPr>
          </a:p>
          <a:p>
            <a:pPr lvl="0"/>
            <a:endParaRPr lang="fr-FR" sz="1800" b="1" dirty="0" smtClean="0">
              <a:solidFill>
                <a:schemeClr val="bg1"/>
              </a:solidFill>
              <a:latin typeface="Cabin" panose="020B0604020202020204" charset="0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800" b="1" dirty="0">
              <a:latin typeface="Cabin" panose="020B0604020202020204" charset="0"/>
            </a:endParaRPr>
          </a:p>
          <a:p>
            <a:pPr>
              <a:buClr>
                <a:schemeClr val="dk1"/>
              </a:buClr>
              <a:buSzPts val="2400"/>
            </a:pPr>
            <a:endParaRPr lang="fr-FR" b="1" dirty="0" smtClean="0">
              <a:latin typeface="Cabin" panose="020B0604020202020204" charset="0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6858000" y="4783825"/>
            <a:ext cx="213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Cabin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9</a:t>
            </a:fld>
            <a:endParaRPr sz="1400" b="1" i="0" u="none" strike="noStrike" cap="none" dirty="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754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1424</Words>
  <Application>Microsoft Macintosh PowerPoint</Application>
  <PresentationFormat>Custom</PresentationFormat>
  <Paragraphs>284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Cabin</vt:lpstr>
      <vt:lpstr>Office Theme</vt:lpstr>
      <vt:lpstr>PowerPoint Presentation</vt:lpstr>
      <vt:lpstr>INTRODUCTION</vt:lpstr>
      <vt:lpstr>INTRODUCTION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DOMAINES DE COMPÉTENCES</vt:lpstr>
      <vt:lpstr>PARTENAIRES CLÉS</vt:lpstr>
      <vt:lpstr>PARTENAIRES CLÉS</vt:lpstr>
      <vt:lpstr>PARTENAIRES CLÉS</vt:lpstr>
      <vt:lpstr>PARTENAIRES CLÉS</vt:lpstr>
      <vt:lpstr>PARTENAIRES CLÉS</vt:lpstr>
      <vt:lpstr>PARTENAIRES CLÉS</vt:lpstr>
      <vt:lpstr>TRAVAUX AVEC E4D</vt:lpstr>
      <vt:lpstr>TRAVAUX AVEC E4D</vt:lpstr>
      <vt:lpstr>INTERET DE TRAVAILLER AVEC BASP’96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vtuor</dc:creator>
  <cp:lastModifiedBy>Microsoft Office User</cp:lastModifiedBy>
  <cp:revision>40</cp:revision>
  <dcterms:modified xsi:type="dcterms:W3CDTF">2019-07-16T13:57:41Z</dcterms:modified>
</cp:coreProperties>
</file>