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5"/>
  </p:notesMasterIdLst>
  <p:handoutMasterIdLst>
    <p:handoutMasterId r:id="rId26"/>
  </p:handoutMasterIdLst>
  <p:sldIdLst>
    <p:sldId id="406" r:id="rId3"/>
    <p:sldId id="350" r:id="rId4"/>
    <p:sldId id="351" r:id="rId5"/>
    <p:sldId id="408" r:id="rId6"/>
    <p:sldId id="382" r:id="rId7"/>
    <p:sldId id="383" r:id="rId8"/>
    <p:sldId id="387" r:id="rId9"/>
    <p:sldId id="417" r:id="rId10"/>
    <p:sldId id="410" r:id="rId11"/>
    <p:sldId id="418" r:id="rId12"/>
    <p:sldId id="407" r:id="rId13"/>
    <p:sldId id="416" r:id="rId14"/>
    <p:sldId id="411" r:id="rId15"/>
    <p:sldId id="412" r:id="rId16"/>
    <p:sldId id="415" r:id="rId17"/>
    <p:sldId id="414" r:id="rId18"/>
    <p:sldId id="403" r:id="rId19"/>
    <p:sldId id="390" r:id="rId20"/>
    <p:sldId id="413" r:id="rId21"/>
    <p:sldId id="389" r:id="rId22"/>
    <p:sldId id="360" r:id="rId23"/>
    <p:sldId id="391" r:id="rId24"/>
  </p:sldIdLst>
  <p:sldSz cx="9144000" cy="6858000" type="screen4x3"/>
  <p:notesSz cx="6797675" cy="9928225"/>
  <p:defaultText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779CC93D-E52E-4D84-901B-11D7331DD495}">
          <p14:sldIdLst>
            <p14:sldId id="406"/>
          </p14:sldIdLst>
        </p14:section>
        <p14:section name="Vue d’ensemble et objectifs" id="{ABA716BF-3A5C-4ADB-94C9-CFEF84EBA240}">
          <p14:sldIdLst>
            <p14:sldId id="350"/>
            <p14:sldId id="351"/>
            <p14:sldId id="408"/>
            <p14:sldId id="382"/>
            <p14:sldId id="383"/>
            <p14:sldId id="387"/>
            <p14:sldId id="417"/>
            <p14:sldId id="410"/>
            <p14:sldId id="418"/>
            <p14:sldId id="407"/>
            <p14:sldId id="416"/>
            <p14:sldId id="411"/>
            <p14:sldId id="412"/>
            <p14:sldId id="415"/>
            <p14:sldId id="414"/>
            <p14:sldId id="403"/>
            <p14:sldId id="390"/>
            <p14:sldId id="413"/>
            <p14:sldId id="389"/>
            <p14:sldId id="360"/>
            <p14:sldId id="3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006600"/>
    <a:srgbClr val="FFFF99"/>
    <a:srgbClr val="CC00FF"/>
    <a:srgbClr val="FF6600"/>
    <a:srgbClr val="CCFFFF"/>
    <a:srgbClr val="FFFFCC"/>
    <a:srgbClr val="FFFFFF"/>
    <a:srgbClr val="CCFFCC"/>
    <a:srgbClr val="009ED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83977" autoAdjust="0"/>
  </p:normalViewPr>
  <p:slideViewPr>
    <p:cSldViewPr>
      <p:cViewPr varScale="1">
        <p:scale>
          <a:sx n="88" d="100"/>
          <a:sy n="88" d="100"/>
        </p:scale>
        <p:origin x="1416" y="96"/>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latinLnBrk="0">
              <a:defRPr lang="fr-FR" sz="1200"/>
            </a:lvl1pPr>
          </a:lstStyle>
          <a:p>
            <a:endParaRPr lang="fr-FR" dirty="0"/>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latinLnBrk="0">
              <a:defRPr lang="fr-FR" sz="1200"/>
            </a:lvl1pPr>
          </a:lstStyle>
          <a:p>
            <a:fld id="{D83FDC75-7F73-4A4A-A77C-09AADF00E0EA}" type="datetimeFigureOut">
              <a:rPr lang="fr-FR" smtClean="0"/>
              <a:pPr/>
              <a:t>30/07/2019</a:t>
            </a:fld>
            <a:endParaRPr lang="fr-FR" dirty="0"/>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latinLnBrk="0">
              <a:defRPr lang="fr-FR" sz="1200"/>
            </a:lvl1pPr>
          </a:lstStyle>
          <a:p>
            <a:endParaRPr lang="fr-FR" dirty="0"/>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latinLnBrk="0">
              <a:defRPr lang="fr-FR" sz="1200"/>
            </a:lvl1pPr>
          </a:lstStyle>
          <a:p>
            <a:fld id="{459226BF-1F13-42D3-80DC-373E7ADD1EBC}" type="slidenum">
              <a:rPr lang="fr-FR" smtClean="0"/>
              <a:pPr/>
              <a:t>‹N°›</a:t>
            </a:fld>
            <a:endParaRPr lang="fr-FR" dirty="0"/>
          </a:p>
        </p:txBody>
      </p:sp>
    </p:spTree>
    <p:extLst>
      <p:ext uri="{BB962C8B-B14F-4D97-AF65-F5344CB8AC3E}">
        <p14:creationId xmlns:p14="http://schemas.microsoft.com/office/powerpoint/2010/main" val="1561039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latinLnBrk="0">
              <a:defRPr lang="fr-FR" sz="1200"/>
            </a:lvl1pPr>
          </a:lstStyle>
          <a:p>
            <a:endParaRPr lang="fr-FR"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latinLnBrk="0">
              <a:defRPr lang="fr-FR" sz="1200"/>
            </a:lvl1pPr>
          </a:lstStyle>
          <a:p>
            <a:fld id="{48AEF76B-3757-4A0B-AF93-28494465C1DD}" type="datetimeFigureOut">
              <a:pPr/>
              <a:t>30/07/2019</a:t>
            </a:fld>
            <a:endParaRPr lang="fr-FR"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fr-FR"/>
              <a:t>Modifiez les styles du texte du masque</a:t>
            </a:r>
          </a:p>
          <a:p>
            <a:pPr lvl="1"/>
            <a:r>
              <a:rPr lang="fr-FR"/>
              <a:t>Niveau 2</a:t>
            </a:r>
          </a:p>
          <a:p>
            <a:pPr lvl="2"/>
            <a:r>
              <a:rPr lang="fr-FR"/>
              <a:t>Niveau 3</a:t>
            </a:r>
          </a:p>
          <a:p>
            <a:pPr lvl="3"/>
            <a:r>
              <a:rPr lang="fr-FR"/>
              <a:t>Niveau 4</a:t>
            </a:r>
          </a:p>
          <a:p>
            <a:pPr lvl="4"/>
            <a:r>
              <a:rPr lang="fr-FR"/>
              <a:t>Niveau 5</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latinLnBrk="0">
              <a:defRPr lang="fr-FR" sz="1200"/>
            </a:lvl1pPr>
          </a:lstStyle>
          <a:p>
            <a:endParaRPr lang="fr-FR"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latinLnBrk="0">
              <a:defRPr lang="fr-FR" sz="1200"/>
            </a:lvl1pPr>
          </a:lstStyle>
          <a:p>
            <a:fld id="{75693FD4-8F83-4EF7-AC3F-0DC0388986B0}" type="slidenum">
              <a:pPr/>
              <a:t>‹N°›</a:t>
            </a:fld>
            <a:endParaRPr lang="fr-FR" dirty="0"/>
          </a:p>
        </p:txBody>
      </p:sp>
    </p:spTree>
    <p:extLst>
      <p:ext uri="{BB962C8B-B14F-4D97-AF65-F5344CB8AC3E}">
        <p14:creationId xmlns:p14="http://schemas.microsoft.com/office/powerpoint/2010/main" val="541553765"/>
      </p:ext>
    </p:extLst>
  </p:cSld>
  <p:clrMap bg1="lt1" tx1="dk1" bg2="lt2" tx2="dk2" accent1="accent1" accent2="accent2" accent3="accent3" accent4="accent4" accent5="accent5" accent6="accent6" hlink="hlink" folHlink="folHlink"/>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lang="fr-FR"/>
            </a:pPr>
            <a:r>
              <a:rPr lang="fr-FR" dirty="0"/>
              <a:t>Ce modèle peut être utilisé comme fichier de démarrage pour présenter des supports de formation à un groupe.</a:t>
            </a:r>
          </a:p>
          <a:p>
            <a:endParaRPr lang="fr-FR" dirty="0"/>
          </a:p>
          <a:p>
            <a:pPr lvl="0"/>
            <a:r>
              <a:rPr lang="fr-FR" sz="1200" b="1" dirty="0"/>
              <a:t>Sections</a:t>
            </a:r>
            <a:endParaRPr lang="fr-FR" sz="1200" b="0" dirty="0"/>
          </a:p>
          <a:p>
            <a:pPr lvl="0"/>
            <a:r>
              <a:rPr lang="fr-FR" sz="1200" b="0" dirty="0"/>
              <a:t>Cliquez avec le bouton droit sur une diapositive pour ajouter des sections.</a:t>
            </a:r>
            <a:r>
              <a:rPr lang="fr-FR" sz="1200" b="0" baseline="0" dirty="0"/>
              <a:t> Les sections permettent d’organiser les diapositives et facilitent la collaboration entre plusieurs auteurs.</a:t>
            </a:r>
            <a:endParaRPr lang="fr-FR" sz="1200" b="0" dirty="0"/>
          </a:p>
          <a:p>
            <a:pPr lvl="0"/>
            <a:endParaRPr lang="fr-FR" sz="1200" b="1" dirty="0"/>
          </a:p>
          <a:p>
            <a:pPr lvl="0"/>
            <a:r>
              <a:rPr lang="fr-FR" sz="1200" b="1" dirty="0"/>
              <a:t>Notes</a:t>
            </a:r>
          </a:p>
          <a:p>
            <a:pPr lvl="0"/>
            <a:r>
              <a:rPr lang="fr-FR" sz="1200" dirty="0"/>
              <a:t>Utilisez la section Notes pour les notes de présentation ou pour fournir des informations  supplémentaires à l’audience.</a:t>
            </a:r>
            <a:r>
              <a:rPr lang="fr-FR" sz="1200" baseline="0" dirty="0"/>
              <a:t> Affichez ces notes en mode Présentation pendant votre présentation. </a:t>
            </a:r>
          </a:p>
          <a:p>
            <a:pPr lvl="0">
              <a:buFontTx/>
              <a:buNone/>
            </a:pPr>
            <a:r>
              <a:rPr lang="fr-FR" sz="1200" dirty="0"/>
              <a:t>N’oubliez pas de tenir compte de la taille de la police (critère important pour l’accessibilité, la visibilité, l’enregistrement vidéo et la production en ligne)</a:t>
            </a:r>
          </a:p>
          <a:p>
            <a:pPr lvl="0"/>
            <a:endParaRPr lang="fr-FR" sz="1200" dirty="0"/>
          </a:p>
          <a:p>
            <a:pPr lvl="0">
              <a:buFontTx/>
              <a:buNone/>
            </a:pPr>
            <a:r>
              <a:rPr lang="fr-FR" sz="1200" b="1" dirty="0"/>
              <a:t>Couleurs coordonnées </a:t>
            </a:r>
          </a:p>
          <a:p>
            <a:pPr lvl="0">
              <a:buFontTx/>
              <a:buNone/>
            </a:pPr>
            <a:r>
              <a:rPr lang="fr-FR" sz="1200" dirty="0"/>
              <a:t>Faites tout particulièrement attention aux diagrammes, graphiques et zones de texte.</a:t>
            </a:r>
            <a:r>
              <a:rPr lang="fr-FR" sz="1200" baseline="0" dirty="0"/>
              <a:t> </a:t>
            </a:r>
            <a:endParaRPr lang="fr-FR" sz="1200" dirty="0"/>
          </a:p>
          <a:p>
            <a:pPr lvl="0"/>
            <a:r>
              <a:rPr lang="fr-FR" sz="1200" dirty="0"/>
              <a:t>Tenez compte du fait que les participants imprimeront la présentation en noir et blanc ou nuances de gris. Effectuez un test d’impression pour vérifier que vos couleurs s’impriment correctement en noir et blanc intégral et nuances de gris.</a:t>
            </a:r>
          </a:p>
          <a:p>
            <a:pPr lvl="0">
              <a:buFontTx/>
              <a:buNone/>
            </a:pPr>
            <a:endParaRPr lang="fr-FR" sz="1200" dirty="0"/>
          </a:p>
          <a:p>
            <a:pPr lvl="0">
              <a:buFontTx/>
              <a:buNone/>
            </a:pPr>
            <a:r>
              <a:rPr lang="fr-FR" sz="1200" b="1" dirty="0"/>
              <a:t>Graphiques, tableaux et diagrammes</a:t>
            </a:r>
          </a:p>
          <a:p>
            <a:pPr lvl="0"/>
            <a:r>
              <a:rPr lang="fr-FR" sz="1200" dirty="0"/>
              <a:t>Faites en sorte que votre présentation soit simple : utilisez des styles et des couleurs identiques qui ne soient pas gênants.</a:t>
            </a:r>
          </a:p>
          <a:p>
            <a:pPr lvl="0"/>
            <a:r>
              <a:rPr lang="fr-FR" sz="1200" dirty="0"/>
              <a:t>Ajoutez une étiquette à tous les graphiques et tableaux.</a:t>
            </a:r>
          </a:p>
          <a:p>
            <a:endParaRPr lang="fr-FR" dirty="0"/>
          </a:p>
          <a:p>
            <a:endParaRPr lang="fr-FR" dirty="0"/>
          </a:p>
          <a:p>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1</a:t>
            </a:fld>
            <a:endParaRPr lang="fr-FR" dirty="0"/>
          </a:p>
        </p:txBody>
      </p:sp>
    </p:spTree>
    <p:extLst>
      <p:ext uri="{BB962C8B-B14F-4D97-AF65-F5344CB8AC3E}">
        <p14:creationId xmlns:p14="http://schemas.microsoft.com/office/powerpoint/2010/main" val="1332038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fr-FR" dirty="0" smtClean="0"/>
              <a:t>Fournissez une brève vue d’ensemble de la présentation.</a:t>
            </a:r>
            <a:r>
              <a:rPr lang="fr-FR" baseline="0" dirty="0" smtClean="0"/>
              <a:t> D</a:t>
            </a:r>
            <a:r>
              <a:rPr lang="fr-FR" dirty="0" smtClean="0"/>
              <a:t>écrivez l’objectif principal de la présentation et expliquez son importance.</a:t>
            </a:r>
          </a:p>
          <a:p>
            <a:pPr>
              <a:lnSpc>
                <a:spcPct val="80000"/>
              </a:lnSpc>
            </a:pPr>
            <a:r>
              <a:rPr lang="fr-FR" dirty="0" smtClean="0"/>
              <a:t>Présentez chaque sujet principal.</a:t>
            </a:r>
          </a:p>
          <a:p>
            <a:r>
              <a:rPr lang="fr-FR" dirty="0" smtClean="0"/>
              <a:t>Pour fournir une feuille de route à votre audience, vous</a:t>
            </a:r>
            <a:r>
              <a:rPr lang="fr-FR" baseline="0" dirty="0" smtClean="0"/>
              <a:t> pouvez </a:t>
            </a:r>
            <a:r>
              <a:rPr lang="fr-FR" dirty="0" smtClean="0"/>
              <a:t>répéter cette diapositive de vue d’ensemble tout au long de la présentation afin de mettre en évidence le sujet suivant.</a:t>
            </a:r>
          </a:p>
        </p:txBody>
      </p:sp>
      <p:sp>
        <p:nvSpPr>
          <p:cNvPr id="4" name="Slide Number Placeholder 3"/>
          <p:cNvSpPr>
            <a:spLocks noGrp="1"/>
          </p:cNvSpPr>
          <p:nvPr>
            <p:ph type="sldNum" sz="quarter" idx="10"/>
          </p:nvPr>
        </p:nvSpPr>
        <p:spPr/>
        <p:txBody>
          <a:bodyPr/>
          <a:lstStyle/>
          <a:p>
            <a:fld id="{EC6EAC7D-5A89-47C2-8ABA-56C9C2DEF7A4}" type="slidenum">
              <a:rPr lang="fr-FR" smtClean="0"/>
              <a:pPr/>
              <a:t>2</a:t>
            </a:fld>
            <a:endParaRPr lang="fr-FR" dirty="0"/>
          </a:p>
        </p:txBody>
      </p:sp>
    </p:spTree>
    <p:extLst>
      <p:ext uri="{BB962C8B-B14F-4D97-AF65-F5344CB8AC3E}">
        <p14:creationId xmlns:p14="http://schemas.microsoft.com/office/powerpoint/2010/main" val="1311023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75693FD4-8F83-4EF7-AC3F-0DC0388986B0}" type="slidenum">
              <a:rPr lang="fr-FR" smtClean="0"/>
              <a:pPr/>
              <a:t>3</a:t>
            </a:fld>
            <a:endParaRPr lang="fr-FR" dirty="0"/>
          </a:p>
        </p:txBody>
      </p:sp>
    </p:spTree>
    <p:extLst>
      <p:ext uri="{BB962C8B-B14F-4D97-AF65-F5344CB8AC3E}">
        <p14:creationId xmlns:p14="http://schemas.microsoft.com/office/powerpoint/2010/main" val="2825887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75693FD4-8F83-4EF7-AC3F-0DC0388986B0}" type="slidenum">
              <a:rPr lang="fr-FR" smtClean="0"/>
              <a:pPr/>
              <a:t>5</a:t>
            </a:fld>
            <a:endParaRPr lang="fr-FR" dirty="0"/>
          </a:p>
        </p:txBody>
      </p:sp>
    </p:spTree>
    <p:extLst>
      <p:ext uri="{BB962C8B-B14F-4D97-AF65-F5344CB8AC3E}">
        <p14:creationId xmlns:p14="http://schemas.microsoft.com/office/powerpoint/2010/main" val="2343139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75693FD4-8F83-4EF7-AC3F-0DC0388986B0}" type="slidenum">
              <a:rPr lang="fr-FR" smtClean="0"/>
              <a:pPr/>
              <a:t>15</a:t>
            </a:fld>
            <a:endParaRPr lang="fr-FR" dirty="0"/>
          </a:p>
        </p:txBody>
      </p:sp>
    </p:spTree>
    <p:extLst>
      <p:ext uri="{BB962C8B-B14F-4D97-AF65-F5344CB8AC3E}">
        <p14:creationId xmlns:p14="http://schemas.microsoft.com/office/powerpoint/2010/main" val="388988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endParaRPr lang="en-US" sz="1800" dirty="0"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C71106-F8BA-4025-B923-F7921FA37A61}" type="slidenum">
              <a:rPr lang="en-US"/>
              <a:pPr fontAlgn="base">
                <a:spcBef>
                  <a:spcPct val="0"/>
                </a:spcBef>
                <a:spcAft>
                  <a:spcPct val="0"/>
                </a:spcAft>
              </a:pPr>
              <a:t>17</a:t>
            </a:fld>
            <a:endParaRPr lang="en-US" dirty="0"/>
          </a:p>
        </p:txBody>
      </p:sp>
      <p:sp>
        <p:nvSpPr>
          <p:cNvPr id="6" name="Footer Placeholder 5"/>
          <p:cNvSpPr>
            <a:spLocks noGrp="1"/>
          </p:cNvSpPr>
          <p:nvPr>
            <p:ph type="ftr" sz="quarter" idx="11"/>
          </p:nvPr>
        </p:nvSpPr>
        <p:spPr/>
        <p:txBody>
          <a:bodyPr/>
          <a:lstStyle/>
          <a:p>
            <a:pPr>
              <a:defRPr/>
            </a:pPr>
            <a:r>
              <a:rPr lang="en-US" dirty="0" smtClean="0"/>
              <a:t>Dakar, Senegal</a:t>
            </a:r>
            <a:endParaRPr lang="en-US" dirty="0"/>
          </a:p>
        </p:txBody>
      </p:sp>
    </p:spTree>
    <p:extLst>
      <p:ext uri="{BB962C8B-B14F-4D97-AF65-F5344CB8AC3E}">
        <p14:creationId xmlns:p14="http://schemas.microsoft.com/office/powerpoint/2010/main" val="2898493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fr-FR"/>
            </a:pPr>
            <a:r>
              <a:rPr lang="fr-FR" dirty="0"/>
              <a:t>Utiliser un en-tête de section pour chacun des sujets afin de définir une transition claire pour l’audience. </a:t>
            </a:r>
          </a:p>
          <a:p>
            <a:endParaRPr lang="fr-FR" dirty="0"/>
          </a:p>
        </p:txBody>
      </p:sp>
      <p:sp>
        <p:nvSpPr>
          <p:cNvPr id="4" name="Slide Number Placeholder 3"/>
          <p:cNvSpPr>
            <a:spLocks noGrp="1"/>
          </p:cNvSpPr>
          <p:nvPr>
            <p:ph type="sldNum" sz="quarter" idx="10"/>
          </p:nvPr>
        </p:nvSpPr>
        <p:spPr/>
        <p:txBody>
          <a:bodyPr/>
          <a:lstStyle/>
          <a:p>
            <a:fld id="{75693FD4-8F83-4EF7-AC3F-0DC0388986B0}" type="slidenum">
              <a:rPr lang="fr-FR" smtClean="0"/>
              <a:pPr/>
              <a:t>20</a:t>
            </a:fld>
            <a:endParaRPr lang="fr-FR" dirty="0"/>
          </a:p>
        </p:txBody>
      </p:sp>
    </p:spTree>
    <p:extLst>
      <p:ext uri="{BB962C8B-B14F-4D97-AF65-F5344CB8AC3E}">
        <p14:creationId xmlns:p14="http://schemas.microsoft.com/office/powerpoint/2010/main" val="210375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fr-FR" dirty="0" smtClean="0"/>
              <a:t>Microsoft </a:t>
            </a:r>
            <a:r>
              <a:rPr lang="fr-FR" b="1" dirty="0" smtClean="0"/>
              <a:t>Excellence en ingénierie</a:t>
            </a:r>
            <a:endParaRPr lang="fr-FR" dirty="0" smtClean="0"/>
          </a:p>
        </p:txBody>
      </p:sp>
      <p:sp>
        <p:nvSpPr>
          <p:cNvPr id="41987" name="Rectangle 25"/>
          <p:cNvSpPr>
            <a:spLocks noGrp="1" noChangeArrowheads="1"/>
          </p:cNvSpPr>
          <p:nvPr>
            <p:ph type="ftr" sz="quarter" idx="4"/>
          </p:nvPr>
        </p:nvSpPr>
        <p:spPr>
          <a:noFill/>
        </p:spPr>
        <p:txBody>
          <a:bodyPr/>
          <a:lstStyle/>
          <a:p>
            <a:r>
              <a:rPr lang="fr-FR" dirty="0" smtClean="0"/>
              <a:t>Microsoft Confidentiel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fr-FR" smtClean="0"/>
              <a:pPr/>
              <a:t>22</a:t>
            </a:fld>
            <a:endParaRPr lang="fr-FR" dirty="0" smtClean="0"/>
          </a:p>
        </p:txBody>
      </p:sp>
      <p:sp>
        <p:nvSpPr>
          <p:cNvPr id="41989" name="Rectangle 2"/>
          <p:cNvSpPr>
            <a:spLocks noGrp="1" noRot="1" noChangeAspect="1" noChangeArrowheads="1" noTextEdit="1"/>
          </p:cNvSpPr>
          <p:nvPr>
            <p:ph type="sldImg"/>
          </p:nvPr>
        </p:nvSpPr>
        <p:spPr>
          <a:xfrm>
            <a:off x="915988" y="488950"/>
            <a:ext cx="4965700" cy="3724275"/>
          </a:xfrm>
          <a:ln/>
        </p:spPr>
      </p:sp>
      <p:sp>
        <p:nvSpPr>
          <p:cNvPr id="41990" name="Rectangle 3"/>
          <p:cNvSpPr>
            <a:spLocks noGrp="1" noChangeArrowheads="1"/>
          </p:cNvSpPr>
          <p:nvPr>
            <p:ph type="body" idx="1"/>
          </p:nvPr>
        </p:nvSpPr>
        <p:spPr>
          <a:xfrm>
            <a:off x="304787" y="4484318"/>
            <a:ext cx="6206573" cy="4945462"/>
          </a:xfrm>
          <a:noFill/>
          <a:ln/>
        </p:spPr>
        <p:txBody>
          <a:bodyPr/>
          <a:lstStyle/>
          <a:p>
            <a:pPr>
              <a:buFontTx/>
              <a:buNone/>
            </a:pPr>
            <a:endParaRPr lang="fr-FR" dirty="0" smtClean="0"/>
          </a:p>
        </p:txBody>
      </p:sp>
    </p:spTree>
    <p:extLst>
      <p:ext uri="{BB962C8B-B14F-4D97-AF65-F5344CB8AC3E}">
        <p14:creationId xmlns:p14="http://schemas.microsoft.com/office/powerpoint/2010/main" val="19162071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fr-FR" b="1" cap="small" baseline="0">
                <a:solidFill>
                  <a:srgbClr val="003300"/>
                </a:solidFill>
              </a:defRPr>
            </a:lvl1pPr>
          </a:lstStyle>
          <a:p>
            <a:r>
              <a:rPr kumimoji="0" lang="fr-FR"/>
              <a:t>Modifiez le style du titre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fr-FR" sz="2000" b="0">
                <a:solidFill>
                  <a:schemeClr val="tx1"/>
                </a:solidFill>
                <a:latin typeface="Georgia" pitchFamily="18" charset="0"/>
              </a:defRPr>
            </a:lvl1pPr>
            <a:lvl2pPr marL="457200" indent="0" algn="ctr" eaLnBrk="1" latinLnBrk="0" hangingPunct="1">
              <a:buNone/>
              <a:defRPr kumimoji="0" lang="fr-FR">
                <a:solidFill>
                  <a:schemeClr val="tx1">
                    <a:tint val="75000"/>
                  </a:schemeClr>
                </a:solidFill>
              </a:defRPr>
            </a:lvl2pPr>
            <a:lvl3pPr marL="914400" indent="0" algn="ctr" eaLnBrk="1" latinLnBrk="0" hangingPunct="1">
              <a:buNone/>
              <a:defRPr kumimoji="0" lang="fr-FR">
                <a:solidFill>
                  <a:schemeClr val="tx1">
                    <a:tint val="75000"/>
                  </a:schemeClr>
                </a:solidFill>
              </a:defRPr>
            </a:lvl3pPr>
            <a:lvl4pPr marL="1371600" indent="0" algn="ctr" eaLnBrk="1" latinLnBrk="0" hangingPunct="1">
              <a:buNone/>
              <a:defRPr kumimoji="0" lang="fr-FR">
                <a:solidFill>
                  <a:schemeClr val="tx1">
                    <a:tint val="75000"/>
                  </a:schemeClr>
                </a:solidFill>
              </a:defRPr>
            </a:lvl4pPr>
            <a:lvl5pPr marL="1828800" indent="0" algn="ctr" eaLnBrk="1" latinLnBrk="0" hangingPunct="1">
              <a:buNone/>
              <a:defRPr kumimoji="0" lang="fr-FR">
                <a:solidFill>
                  <a:schemeClr val="tx1">
                    <a:tint val="75000"/>
                  </a:schemeClr>
                </a:solidFill>
              </a:defRPr>
            </a:lvl5pPr>
            <a:lvl6pPr marL="2286000" indent="0" algn="ctr" eaLnBrk="1" latinLnBrk="0" hangingPunct="1">
              <a:buNone/>
              <a:defRPr kumimoji="0" lang="fr-FR">
                <a:solidFill>
                  <a:schemeClr val="tx1">
                    <a:tint val="75000"/>
                  </a:schemeClr>
                </a:solidFill>
              </a:defRPr>
            </a:lvl6pPr>
            <a:lvl7pPr marL="2743200" indent="0" algn="ctr" eaLnBrk="1" latinLnBrk="0" hangingPunct="1">
              <a:buNone/>
              <a:defRPr kumimoji="0" lang="fr-FR">
                <a:solidFill>
                  <a:schemeClr val="tx1">
                    <a:tint val="75000"/>
                  </a:schemeClr>
                </a:solidFill>
              </a:defRPr>
            </a:lvl7pPr>
            <a:lvl8pPr marL="3200400" indent="0" algn="ctr" eaLnBrk="1" latinLnBrk="0" hangingPunct="1">
              <a:buNone/>
              <a:defRPr kumimoji="0" lang="fr-FR">
                <a:solidFill>
                  <a:schemeClr val="tx1">
                    <a:tint val="75000"/>
                  </a:schemeClr>
                </a:solidFill>
              </a:defRPr>
            </a:lvl8pPr>
            <a:lvl9pPr marL="3657600" indent="0" algn="ctr" eaLnBrk="1" latinLnBrk="0" hangingPunct="1">
              <a:buNone/>
              <a:defRPr kumimoji="0" lang="fr-FR">
                <a:solidFill>
                  <a:schemeClr val="tx1">
                    <a:tint val="75000"/>
                  </a:schemeClr>
                </a:solidFill>
              </a:defRPr>
            </a:lvl9pPr>
          </a:lstStyle>
          <a:p>
            <a:pPr eaLnBrk="1" latinLnBrk="0" hangingPunct="1"/>
            <a:r>
              <a:rPr lang="fr-FR"/>
              <a:t>Modifiez le style des sous-titres du masque</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fr-FR" sz="2000" baseline="0"/>
            </a:lvl1pPr>
          </a:lstStyle>
          <a:p>
            <a:r>
              <a:rPr kumimoji="0" lang="fr-FR" dirty="0"/>
              <a:t>Logo de la société</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fr-FR"/>
              <a:t>Modifiez le style du titre</a:t>
            </a:r>
            <a:endParaRPr/>
          </a:p>
        </p:txBody>
      </p:sp>
      <p:sp>
        <p:nvSpPr>
          <p:cNvPr id="3" name="Date Placeholder 2"/>
          <p:cNvSpPr>
            <a:spLocks noGrp="1"/>
          </p:cNvSpPr>
          <p:nvPr>
            <p:ph type="dt" sz="half" idx="10"/>
          </p:nvPr>
        </p:nvSpPr>
        <p:spPr/>
        <p:txBody>
          <a:bodyPr/>
          <a:lstStyle/>
          <a:p>
            <a:fld id="{757B281C-5159-4971-8228-52B9A72E9ED2}" type="datetimeFigureOut">
              <a:pPr/>
              <a:t>30/07/2019</a:t>
            </a:fld>
            <a:endParaRPr kumimoji="0" lang="fr-FR" dirty="0"/>
          </a:p>
        </p:txBody>
      </p:sp>
      <p:sp>
        <p:nvSpPr>
          <p:cNvPr id="4" name="Footer Placeholder 3"/>
          <p:cNvSpPr>
            <a:spLocks noGrp="1"/>
          </p:cNvSpPr>
          <p:nvPr>
            <p:ph type="ftr" sz="quarter" idx="11"/>
          </p:nvPr>
        </p:nvSpPr>
        <p:spPr/>
        <p:txBody>
          <a:bodyPr/>
          <a:lstStyle/>
          <a:p>
            <a:endParaRPr kumimoji="0" lang="fr-FR" dirty="0"/>
          </a:p>
        </p:txBody>
      </p:sp>
      <p:sp>
        <p:nvSpPr>
          <p:cNvPr id="5" name="Slide Number Placeholder 4"/>
          <p:cNvSpPr>
            <a:spLocks noGrp="1"/>
          </p:cNvSpPr>
          <p:nvPr>
            <p:ph type="sldNum" sz="quarter" idx="12"/>
          </p:nvPr>
        </p:nvSpPr>
        <p:spPr/>
        <p:txBody>
          <a:bodyPr/>
          <a:lstStyle/>
          <a:p>
            <a:fld id="{33D6E5A2-EC83-451F-A719-9AC1370DD5CF}" type="slidenum">
              <a:pPr/>
              <a:t>‹N°›</a:t>
            </a:fld>
            <a:endParaRPr kumimoji="0" lang="fr-FR"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pPr/>
              <a:t>30/07/2019</a:t>
            </a:fld>
            <a:endParaRPr kumimoji="0" lang="fr-FR" dirty="0"/>
          </a:p>
        </p:txBody>
      </p:sp>
      <p:sp>
        <p:nvSpPr>
          <p:cNvPr id="3" name="Footer Placeholder 2"/>
          <p:cNvSpPr>
            <a:spLocks noGrp="1"/>
          </p:cNvSpPr>
          <p:nvPr>
            <p:ph type="ftr" sz="quarter" idx="11"/>
          </p:nvPr>
        </p:nvSpPr>
        <p:spPr/>
        <p:txBody>
          <a:bodyPr/>
          <a:lstStyle/>
          <a:p>
            <a:endParaRPr kumimoji="0" lang="fr-FR" dirty="0"/>
          </a:p>
        </p:txBody>
      </p:sp>
      <p:sp>
        <p:nvSpPr>
          <p:cNvPr id="4" name="Slide Number Placeholder 3"/>
          <p:cNvSpPr>
            <a:spLocks noGrp="1"/>
          </p:cNvSpPr>
          <p:nvPr>
            <p:ph type="sldNum" sz="quarter" idx="12"/>
          </p:nvPr>
        </p:nvSpPr>
        <p:spPr/>
        <p:txBody>
          <a:bodyPr/>
          <a:lstStyle/>
          <a:p>
            <a:fld id="{33D6E5A2-EC83-451F-A719-9AC1370DD5CF}" type="slidenum">
              <a:pPr/>
              <a:t>‹N°›</a:t>
            </a:fld>
            <a:endParaRPr kumimoji="0" lang="fr-FR"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rrière-plan uniquem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pPr/>
              <a:t>30/07/2019</a:t>
            </a:fld>
            <a:endParaRPr kumimoji="0" lang="fr-FR" dirty="0"/>
          </a:p>
        </p:txBody>
      </p:sp>
      <p:sp>
        <p:nvSpPr>
          <p:cNvPr id="4" name="Footer Placeholder 4"/>
          <p:cNvSpPr>
            <a:spLocks noGrp="1"/>
          </p:cNvSpPr>
          <p:nvPr>
            <p:ph type="ftr" sz="quarter" idx="11"/>
          </p:nvPr>
        </p:nvSpPr>
        <p:spPr>
          <a:xfrm>
            <a:off x="3352800" y="6356350"/>
            <a:ext cx="2895600" cy="365125"/>
          </a:xfrm>
        </p:spPr>
        <p:txBody>
          <a:bodyPr/>
          <a:lstStyle/>
          <a:p>
            <a:endParaRPr kumimoji="0" lang="fr-FR"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pPr/>
              <a:t>‹N°›</a:t>
            </a:fld>
            <a:endParaRPr kumimoji="0" lang="fr-FR"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tête de secti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fr-FR" sz="4000" b="1" cap="small" baseline="0">
                <a:solidFill>
                  <a:srgbClr val="003300"/>
                </a:solidFill>
              </a:defRPr>
            </a:lvl1pPr>
          </a:lstStyle>
          <a:p>
            <a:r>
              <a:rPr kumimoji="0" lang="fr-FR"/>
              <a:t>Modifiez le style du titre</a:t>
            </a:r>
          </a:p>
        </p:txBody>
      </p:sp>
      <p:sp>
        <p:nvSpPr>
          <p:cNvPr id="4" name="Date Placeholder 3"/>
          <p:cNvSpPr>
            <a:spLocks noGrp="1"/>
          </p:cNvSpPr>
          <p:nvPr>
            <p:ph type="dt" sz="half" idx="10"/>
          </p:nvPr>
        </p:nvSpPr>
        <p:spPr/>
        <p:txBody>
          <a:bodyPr/>
          <a:lstStyle/>
          <a:p>
            <a:fld id="{757B281C-5159-4971-8228-52B9A72E9ED2}" type="datetimeFigureOut">
              <a:pPr/>
              <a:t>30/07/2019</a:t>
            </a:fld>
            <a:endParaRPr kumimoji="0" lang="fr-FR" dirty="0"/>
          </a:p>
        </p:txBody>
      </p:sp>
      <p:sp>
        <p:nvSpPr>
          <p:cNvPr id="5" name="Footer Placeholder 4"/>
          <p:cNvSpPr>
            <a:spLocks noGrp="1"/>
          </p:cNvSpPr>
          <p:nvPr>
            <p:ph type="ftr" sz="quarter" idx="11"/>
          </p:nvPr>
        </p:nvSpPr>
        <p:spPr/>
        <p:txBody>
          <a:bodyPr/>
          <a:lstStyle/>
          <a:p>
            <a:endParaRPr kumimoji="0" lang="fr-FR" dirty="0"/>
          </a:p>
        </p:txBody>
      </p:sp>
      <p:sp>
        <p:nvSpPr>
          <p:cNvPr id="6" name="Slide Number Placeholder 5"/>
          <p:cNvSpPr>
            <a:spLocks noGrp="1"/>
          </p:cNvSpPr>
          <p:nvPr>
            <p:ph type="sldNum" sz="quarter" idx="12"/>
          </p:nvPr>
        </p:nvSpPr>
        <p:spPr/>
        <p:txBody>
          <a:bodyPr/>
          <a:lstStyle/>
          <a:p>
            <a:fld id="{33D6E5A2-EC83-451F-A719-9AC1370DD5CF}" type="slidenum">
              <a:pPr/>
              <a:t>‹N°›</a:t>
            </a:fld>
            <a:endParaRPr kumimoji="0" lang="fr-FR"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fr-FR" sz="1800"/>
            </a:lvl1pPr>
          </a:lstStyle>
          <a:p>
            <a:r>
              <a:rPr kumimoji="0" lang="fr-FR" dirty="0"/>
              <a:t>Logo de la société</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fr-FR"/>
            </a:lvl1pPr>
          </a:lstStyle>
          <a:p>
            <a:r>
              <a:rPr kumimoji="0" lang="fr-FR"/>
              <a:t>Modifiez le style du titre</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fr-FR" sz="3200">
                <a:latin typeface="+mn-lt"/>
              </a:defRPr>
            </a:lvl1pPr>
            <a:lvl2pPr eaLnBrk="1" latinLnBrk="0" hangingPunct="1">
              <a:defRPr kumimoji="0" lang="fr-FR" sz="2800">
                <a:latin typeface="+mn-lt"/>
              </a:defRPr>
            </a:lvl2pPr>
            <a:lvl3pPr eaLnBrk="1" latinLnBrk="0" hangingPunct="1">
              <a:defRPr kumimoji="0" lang="fr-FR" sz="2400">
                <a:latin typeface="+mn-lt"/>
              </a:defRPr>
            </a:lvl3pPr>
            <a:lvl4pPr eaLnBrk="1" latinLnBrk="0" hangingPunct="1">
              <a:defRPr kumimoji="0" lang="fr-FR" sz="2400">
                <a:latin typeface="+mn-lt"/>
              </a:defRPr>
            </a:lvl4pPr>
            <a:lvl5pPr eaLnBrk="1" latinLnBrk="0" hangingPunct="1">
              <a:defRPr kumimoji="0" lang="fr-FR" sz="2400">
                <a:latin typeface="+mn-lt"/>
              </a:defRPr>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a:p>
        </p:txBody>
      </p:sp>
      <p:sp>
        <p:nvSpPr>
          <p:cNvPr id="4" name="Date Placeholder 3"/>
          <p:cNvSpPr>
            <a:spLocks noGrp="1"/>
          </p:cNvSpPr>
          <p:nvPr>
            <p:ph type="dt" sz="half" idx="10"/>
          </p:nvPr>
        </p:nvSpPr>
        <p:spPr/>
        <p:txBody>
          <a:bodyPr/>
          <a:lstStyle/>
          <a:p>
            <a:fld id="{757B281C-5159-4971-8228-52B9A72E9ED2}" type="datetimeFigureOut">
              <a:pPr/>
              <a:t>30/07/2019</a:t>
            </a:fld>
            <a:endParaRPr kumimoji="0" lang="fr-FR" dirty="0"/>
          </a:p>
        </p:txBody>
      </p:sp>
      <p:sp>
        <p:nvSpPr>
          <p:cNvPr id="5" name="Footer Placeholder 4"/>
          <p:cNvSpPr>
            <a:spLocks noGrp="1"/>
          </p:cNvSpPr>
          <p:nvPr>
            <p:ph type="ftr" sz="quarter" idx="11"/>
          </p:nvPr>
        </p:nvSpPr>
        <p:spPr/>
        <p:txBody>
          <a:bodyPr/>
          <a:lstStyle/>
          <a:p>
            <a:endParaRPr kumimoji="0" lang="fr-FR"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pPr/>
              <a:t>‹N°›</a:t>
            </a:fld>
            <a:endParaRPr kumimoji="0" lang="fr-FR"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fr-FR"/>
              <a:t>Modifiez le style du titre</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fr-FR" sz="2800"/>
            </a:lvl1pPr>
            <a:lvl2pPr eaLnBrk="1" latinLnBrk="0" hangingPunct="1">
              <a:defRPr kumimoji="0" lang="fr-FR" sz="2400"/>
            </a:lvl2pPr>
            <a:lvl3pPr eaLnBrk="1" latinLnBrk="0" hangingPunct="1">
              <a:defRPr kumimoji="0" lang="fr-FR" sz="2000"/>
            </a:lvl3pPr>
            <a:lvl4pPr eaLnBrk="1" latinLnBrk="0" hangingPunct="1">
              <a:defRPr kumimoji="0" lang="fr-FR" sz="1800"/>
            </a:lvl4pPr>
            <a:lvl5pPr eaLnBrk="1" latinLnBrk="0" hangingPunct="1">
              <a:defRPr kumimoji="0" lang="fr-FR" sz="1800"/>
            </a:lvl5pPr>
            <a:lvl6pPr eaLnBrk="1" latinLnBrk="0" hangingPunct="1">
              <a:defRPr kumimoji="0" lang="fr-FR" sz="1800"/>
            </a:lvl6pPr>
            <a:lvl7pPr eaLnBrk="1" latinLnBrk="0" hangingPunct="1">
              <a:defRPr kumimoji="0" lang="fr-FR" sz="1800"/>
            </a:lvl7pPr>
            <a:lvl8pPr eaLnBrk="1" latinLnBrk="0" hangingPunct="1">
              <a:defRPr kumimoji="0" lang="fr-FR" sz="1800"/>
            </a:lvl8pPr>
            <a:lvl9pPr eaLnBrk="1" latinLnBrk="0" hangingPunct="1">
              <a:defRPr kumimoji="0" lang="fr-FR" sz="1800"/>
            </a:lvl9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fr-FR" sz="2800"/>
            </a:lvl1pPr>
            <a:lvl2pPr eaLnBrk="1" latinLnBrk="0" hangingPunct="1">
              <a:defRPr kumimoji="0" lang="fr-FR" sz="2400"/>
            </a:lvl2pPr>
            <a:lvl3pPr eaLnBrk="1" latinLnBrk="0" hangingPunct="1">
              <a:defRPr kumimoji="0" lang="fr-FR" sz="2000"/>
            </a:lvl3pPr>
            <a:lvl4pPr eaLnBrk="1" latinLnBrk="0" hangingPunct="1">
              <a:defRPr kumimoji="0" lang="fr-FR" sz="1800"/>
            </a:lvl4pPr>
            <a:lvl5pPr eaLnBrk="1" latinLnBrk="0" hangingPunct="1">
              <a:defRPr kumimoji="0" lang="fr-FR" sz="1800"/>
            </a:lvl5pPr>
            <a:lvl6pPr eaLnBrk="1" latinLnBrk="0" hangingPunct="1">
              <a:defRPr kumimoji="0" lang="fr-FR" sz="1800"/>
            </a:lvl6pPr>
            <a:lvl7pPr eaLnBrk="1" latinLnBrk="0" hangingPunct="1">
              <a:defRPr kumimoji="0" lang="fr-FR" sz="1800"/>
            </a:lvl7pPr>
            <a:lvl8pPr eaLnBrk="1" latinLnBrk="0" hangingPunct="1">
              <a:defRPr kumimoji="0" lang="fr-FR" sz="1800"/>
            </a:lvl8pPr>
            <a:lvl9pPr eaLnBrk="1" latinLnBrk="0" hangingPunct="1">
              <a:defRPr kumimoji="0" lang="fr-FR" sz="1800"/>
            </a:lvl9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a:p>
        </p:txBody>
      </p:sp>
      <p:sp>
        <p:nvSpPr>
          <p:cNvPr id="5" name="Date Placeholder 4"/>
          <p:cNvSpPr>
            <a:spLocks noGrp="1"/>
          </p:cNvSpPr>
          <p:nvPr>
            <p:ph type="dt" sz="half" idx="10"/>
          </p:nvPr>
        </p:nvSpPr>
        <p:spPr/>
        <p:txBody>
          <a:bodyPr/>
          <a:lstStyle/>
          <a:p>
            <a:fld id="{757B281C-5159-4971-8228-52B9A72E9ED2}" type="datetimeFigureOut">
              <a:pPr/>
              <a:t>30/07/2019</a:t>
            </a:fld>
            <a:endParaRPr kumimoji="0" lang="fr-FR" dirty="0"/>
          </a:p>
        </p:txBody>
      </p:sp>
      <p:sp>
        <p:nvSpPr>
          <p:cNvPr id="6" name="Footer Placeholder 5"/>
          <p:cNvSpPr>
            <a:spLocks noGrp="1"/>
          </p:cNvSpPr>
          <p:nvPr>
            <p:ph type="ftr" sz="quarter" idx="11"/>
          </p:nvPr>
        </p:nvSpPr>
        <p:spPr/>
        <p:txBody>
          <a:bodyPr/>
          <a:lstStyle/>
          <a:p>
            <a:endParaRPr kumimoji="0" lang="fr-FR" dirty="0"/>
          </a:p>
        </p:txBody>
      </p:sp>
      <p:sp>
        <p:nvSpPr>
          <p:cNvPr id="7" name="Slide Number Placeholder 6"/>
          <p:cNvSpPr>
            <a:spLocks noGrp="1"/>
          </p:cNvSpPr>
          <p:nvPr>
            <p:ph type="sldNum" sz="quarter" idx="12"/>
          </p:nvPr>
        </p:nvSpPr>
        <p:spPr/>
        <p:txBody>
          <a:bodyPr/>
          <a:lstStyle/>
          <a:p>
            <a:fld id="{33D6E5A2-EC83-451F-A719-9AC1370DD5CF}" type="slidenum">
              <a:pPr/>
              <a:t>‹N°›</a:t>
            </a:fld>
            <a:endParaRPr kumimoji="0" lang="fr-FR"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fr-FR"/>
            </a:lvl1pPr>
          </a:lstStyle>
          <a:p>
            <a:pPr eaLnBrk="1" latinLnBrk="0" hangingPunct="1"/>
            <a:r>
              <a:rPr lang="fr-FR"/>
              <a:t>Modifiez le style du titre</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fr-FR" sz="2400" b="1"/>
            </a:lvl1pPr>
            <a:lvl2pPr marL="457200" indent="0" eaLnBrk="1" latinLnBrk="0" hangingPunct="1">
              <a:buNone/>
              <a:defRPr kumimoji="0" lang="fr-FR" sz="2000" b="1"/>
            </a:lvl2pPr>
            <a:lvl3pPr marL="914400" indent="0" eaLnBrk="1" latinLnBrk="0" hangingPunct="1">
              <a:buNone/>
              <a:defRPr kumimoji="0" lang="fr-FR" sz="1800" b="1"/>
            </a:lvl3pPr>
            <a:lvl4pPr marL="1371600" indent="0" eaLnBrk="1" latinLnBrk="0" hangingPunct="1">
              <a:buNone/>
              <a:defRPr kumimoji="0" lang="fr-FR" sz="1600" b="1"/>
            </a:lvl4pPr>
            <a:lvl5pPr marL="1828800" indent="0" eaLnBrk="1" latinLnBrk="0" hangingPunct="1">
              <a:buNone/>
              <a:defRPr kumimoji="0" lang="fr-FR" sz="1600" b="1"/>
            </a:lvl5pPr>
            <a:lvl6pPr marL="2286000" indent="0" eaLnBrk="1" latinLnBrk="0" hangingPunct="1">
              <a:buNone/>
              <a:defRPr kumimoji="0" lang="fr-FR" sz="1600" b="1"/>
            </a:lvl6pPr>
            <a:lvl7pPr marL="2743200" indent="0" eaLnBrk="1" latinLnBrk="0" hangingPunct="1">
              <a:buNone/>
              <a:defRPr kumimoji="0" lang="fr-FR" sz="1600" b="1"/>
            </a:lvl7pPr>
            <a:lvl8pPr marL="3200400" indent="0" eaLnBrk="1" latinLnBrk="0" hangingPunct="1">
              <a:buNone/>
              <a:defRPr kumimoji="0" lang="fr-FR" sz="1600" b="1"/>
            </a:lvl8pPr>
            <a:lvl9pPr marL="3657600" indent="0" eaLnBrk="1" latinLnBrk="0" hangingPunct="1">
              <a:buNone/>
              <a:defRPr kumimoji="0" lang="fr-FR" sz="1600" b="1"/>
            </a:lvl9pPr>
          </a:lstStyle>
          <a:p>
            <a:pPr lvl="0" eaLnBrk="1" latinLnBrk="0" hangingPunct="1"/>
            <a:r>
              <a:rPr lang="fr-FR"/>
              <a:t>Modifiez les styles du texte du masque</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fr-FR" sz="2400"/>
            </a:lvl1pPr>
            <a:lvl2pPr eaLnBrk="1" latinLnBrk="0" hangingPunct="1">
              <a:defRPr kumimoji="0" lang="fr-FR" sz="2000"/>
            </a:lvl2pPr>
            <a:lvl3pPr eaLnBrk="1" latinLnBrk="0" hangingPunct="1">
              <a:defRPr kumimoji="0" lang="fr-FR" sz="1800"/>
            </a:lvl3pPr>
            <a:lvl4pPr eaLnBrk="1" latinLnBrk="0" hangingPunct="1">
              <a:defRPr kumimoji="0" lang="fr-FR" sz="1600"/>
            </a:lvl4pPr>
            <a:lvl5pPr eaLnBrk="1" latinLnBrk="0" hangingPunct="1">
              <a:defRPr kumimoji="0" lang="fr-FR" sz="1600"/>
            </a:lvl5pPr>
            <a:lvl6pPr eaLnBrk="1" latinLnBrk="0" hangingPunct="1">
              <a:defRPr kumimoji="0" lang="fr-FR" sz="1600"/>
            </a:lvl6pPr>
            <a:lvl7pPr eaLnBrk="1" latinLnBrk="0" hangingPunct="1">
              <a:defRPr kumimoji="0" lang="fr-FR" sz="1600"/>
            </a:lvl7pPr>
            <a:lvl8pPr eaLnBrk="1" latinLnBrk="0" hangingPunct="1">
              <a:defRPr kumimoji="0" lang="fr-FR" sz="1600"/>
            </a:lvl8pPr>
            <a:lvl9pPr eaLnBrk="1" latinLnBrk="0" hangingPunct="1">
              <a:defRPr kumimoji="0" lang="fr-FR" sz="1600"/>
            </a:lvl9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fr-FR" sz="2400" b="1"/>
            </a:lvl1pPr>
            <a:lvl2pPr marL="457200" indent="0" eaLnBrk="1" latinLnBrk="0" hangingPunct="1">
              <a:buNone/>
              <a:defRPr kumimoji="0" lang="fr-FR" sz="2000" b="1"/>
            </a:lvl2pPr>
            <a:lvl3pPr marL="914400" indent="0" eaLnBrk="1" latinLnBrk="0" hangingPunct="1">
              <a:buNone/>
              <a:defRPr kumimoji="0" lang="fr-FR" sz="1800" b="1"/>
            </a:lvl3pPr>
            <a:lvl4pPr marL="1371600" indent="0" eaLnBrk="1" latinLnBrk="0" hangingPunct="1">
              <a:buNone/>
              <a:defRPr kumimoji="0" lang="fr-FR" sz="1600" b="1"/>
            </a:lvl4pPr>
            <a:lvl5pPr marL="1828800" indent="0" eaLnBrk="1" latinLnBrk="0" hangingPunct="1">
              <a:buNone/>
              <a:defRPr kumimoji="0" lang="fr-FR" sz="1600" b="1"/>
            </a:lvl5pPr>
            <a:lvl6pPr marL="2286000" indent="0" eaLnBrk="1" latinLnBrk="0" hangingPunct="1">
              <a:buNone/>
              <a:defRPr kumimoji="0" lang="fr-FR" sz="1600" b="1"/>
            </a:lvl6pPr>
            <a:lvl7pPr marL="2743200" indent="0" eaLnBrk="1" latinLnBrk="0" hangingPunct="1">
              <a:buNone/>
              <a:defRPr kumimoji="0" lang="fr-FR" sz="1600" b="1"/>
            </a:lvl7pPr>
            <a:lvl8pPr marL="3200400" indent="0" eaLnBrk="1" latinLnBrk="0" hangingPunct="1">
              <a:buNone/>
              <a:defRPr kumimoji="0" lang="fr-FR" sz="1600" b="1"/>
            </a:lvl8pPr>
            <a:lvl9pPr marL="3657600" indent="0" eaLnBrk="1" latinLnBrk="0" hangingPunct="1">
              <a:buNone/>
              <a:defRPr kumimoji="0" lang="fr-FR" sz="1600" b="1"/>
            </a:lvl9pPr>
          </a:lstStyle>
          <a:p>
            <a:pPr lvl="0" eaLnBrk="1" latinLnBrk="0" hangingPunct="1"/>
            <a:r>
              <a:rPr lang="fr-FR"/>
              <a:t>Modifiez les styles du texte du masque</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fr-FR" sz="2400"/>
            </a:lvl1pPr>
            <a:lvl2pPr eaLnBrk="1" latinLnBrk="0" hangingPunct="1">
              <a:defRPr kumimoji="0" lang="fr-FR" sz="2000"/>
            </a:lvl2pPr>
            <a:lvl3pPr eaLnBrk="1" latinLnBrk="0" hangingPunct="1">
              <a:defRPr kumimoji="0" lang="fr-FR" sz="1800"/>
            </a:lvl3pPr>
            <a:lvl4pPr eaLnBrk="1" latinLnBrk="0" hangingPunct="1">
              <a:defRPr kumimoji="0" lang="fr-FR" sz="1600"/>
            </a:lvl4pPr>
            <a:lvl5pPr eaLnBrk="1" latinLnBrk="0" hangingPunct="1">
              <a:defRPr kumimoji="0" lang="fr-FR" sz="1600"/>
            </a:lvl5pPr>
            <a:lvl6pPr eaLnBrk="1" latinLnBrk="0" hangingPunct="1">
              <a:defRPr kumimoji="0" lang="fr-FR" sz="1600"/>
            </a:lvl6pPr>
            <a:lvl7pPr eaLnBrk="1" latinLnBrk="0" hangingPunct="1">
              <a:defRPr kumimoji="0" lang="fr-FR" sz="1600"/>
            </a:lvl7pPr>
            <a:lvl8pPr eaLnBrk="1" latinLnBrk="0" hangingPunct="1">
              <a:defRPr kumimoji="0" lang="fr-FR" sz="1600"/>
            </a:lvl8pPr>
            <a:lvl9pPr eaLnBrk="1" latinLnBrk="0" hangingPunct="1">
              <a:defRPr kumimoji="0" lang="fr-FR" sz="1600"/>
            </a:lvl9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a:p>
        </p:txBody>
      </p:sp>
      <p:sp>
        <p:nvSpPr>
          <p:cNvPr id="7" name="Date Placeholder 6"/>
          <p:cNvSpPr>
            <a:spLocks noGrp="1"/>
          </p:cNvSpPr>
          <p:nvPr>
            <p:ph type="dt" sz="half" idx="10"/>
          </p:nvPr>
        </p:nvSpPr>
        <p:spPr/>
        <p:txBody>
          <a:bodyPr/>
          <a:lstStyle/>
          <a:p>
            <a:fld id="{757B281C-5159-4971-8228-52B9A72E9ED2}" type="datetimeFigureOut">
              <a:pPr/>
              <a:t>30/07/2019</a:t>
            </a:fld>
            <a:endParaRPr kumimoji="0" lang="fr-FR" dirty="0"/>
          </a:p>
        </p:txBody>
      </p:sp>
      <p:sp>
        <p:nvSpPr>
          <p:cNvPr id="8" name="Footer Placeholder 7"/>
          <p:cNvSpPr>
            <a:spLocks noGrp="1"/>
          </p:cNvSpPr>
          <p:nvPr>
            <p:ph type="ftr" sz="quarter" idx="11"/>
          </p:nvPr>
        </p:nvSpPr>
        <p:spPr/>
        <p:txBody>
          <a:bodyPr/>
          <a:lstStyle/>
          <a:p>
            <a:endParaRPr kumimoji="0" lang="fr-FR" dirty="0"/>
          </a:p>
        </p:txBody>
      </p:sp>
      <p:sp>
        <p:nvSpPr>
          <p:cNvPr id="9" name="Slide Number Placeholder 8"/>
          <p:cNvSpPr>
            <a:spLocks noGrp="1"/>
          </p:cNvSpPr>
          <p:nvPr>
            <p:ph type="sldNum" sz="quarter" idx="12"/>
          </p:nvPr>
        </p:nvSpPr>
        <p:spPr/>
        <p:txBody>
          <a:bodyPr/>
          <a:lstStyle/>
          <a:p>
            <a:fld id="{33D6E5A2-EC83-451F-A719-9AC1370DD5CF}" type="slidenum">
              <a:pPr/>
              <a:t>‹N°›</a:t>
            </a:fld>
            <a:endParaRPr kumimoji="0" lang="fr-FR"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fr-FR" sz="2000" b="1"/>
            </a:lvl1pPr>
          </a:lstStyle>
          <a:p>
            <a:pPr eaLnBrk="1" latinLnBrk="0" hangingPunct="1"/>
            <a:r>
              <a:rPr lang="fr-FR"/>
              <a:t>Modifiez le style du titre</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fr-FR" sz="3200"/>
            </a:lvl1pPr>
            <a:lvl2pPr eaLnBrk="1" latinLnBrk="0" hangingPunct="1">
              <a:defRPr kumimoji="0" lang="fr-FR" sz="2800"/>
            </a:lvl2pPr>
            <a:lvl3pPr eaLnBrk="1" latinLnBrk="0" hangingPunct="1">
              <a:defRPr kumimoji="0" lang="fr-FR" sz="2400"/>
            </a:lvl3pPr>
            <a:lvl4pPr eaLnBrk="1" latinLnBrk="0" hangingPunct="1">
              <a:defRPr kumimoji="0" lang="fr-FR" sz="2000"/>
            </a:lvl4pPr>
            <a:lvl5pPr eaLnBrk="1" latinLnBrk="0" hangingPunct="1">
              <a:defRPr kumimoji="0" lang="fr-FR" sz="2000"/>
            </a:lvl5pPr>
            <a:lvl6pPr eaLnBrk="1" latinLnBrk="0" hangingPunct="1">
              <a:defRPr kumimoji="0" lang="fr-FR" sz="2000"/>
            </a:lvl6pPr>
            <a:lvl7pPr eaLnBrk="1" latinLnBrk="0" hangingPunct="1">
              <a:defRPr kumimoji="0" lang="fr-FR" sz="2000"/>
            </a:lvl7pPr>
            <a:lvl8pPr eaLnBrk="1" latinLnBrk="0" hangingPunct="1">
              <a:defRPr kumimoji="0" lang="fr-FR" sz="2000"/>
            </a:lvl8pPr>
            <a:lvl9pPr eaLnBrk="1" latinLnBrk="0" hangingPunct="1">
              <a:defRPr kumimoji="0" lang="fr-FR" sz="2000"/>
            </a:lvl9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fr-FR" sz="1400"/>
            </a:lvl1pPr>
            <a:lvl2pPr marL="457200" indent="0" eaLnBrk="1" latinLnBrk="0" hangingPunct="1">
              <a:buNone/>
              <a:defRPr kumimoji="0" lang="fr-FR" sz="1200"/>
            </a:lvl2pPr>
            <a:lvl3pPr marL="914400" indent="0" eaLnBrk="1" latinLnBrk="0" hangingPunct="1">
              <a:buNone/>
              <a:defRPr kumimoji="0" lang="fr-FR" sz="1000"/>
            </a:lvl3pPr>
            <a:lvl4pPr marL="1371600" indent="0" eaLnBrk="1" latinLnBrk="0" hangingPunct="1">
              <a:buNone/>
              <a:defRPr kumimoji="0" lang="fr-FR" sz="900"/>
            </a:lvl4pPr>
            <a:lvl5pPr marL="1828800" indent="0" eaLnBrk="1" latinLnBrk="0" hangingPunct="1">
              <a:buNone/>
              <a:defRPr kumimoji="0" lang="fr-FR" sz="900"/>
            </a:lvl5pPr>
            <a:lvl6pPr marL="2286000" indent="0" eaLnBrk="1" latinLnBrk="0" hangingPunct="1">
              <a:buNone/>
              <a:defRPr kumimoji="0" lang="fr-FR" sz="900"/>
            </a:lvl6pPr>
            <a:lvl7pPr marL="2743200" indent="0" eaLnBrk="1" latinLnBrk="0" hangingPunct="1">
              <a:buNone/>
              <a:defRPr kumimoji="0" lang="fr-FR" sz="900"/>
            </a:lvl7pPr>
            <a:lvl8pPr marL="3200400" indent="0" eaLnBrk="1" latinLnBrk="0" hangingPunct="1">
              <a:buNone/>
              <a:defRPr kumimoji="0" lang="fr-FR" sz="900"/>
            </a:lvl8pPr>
            <a:lvl9pPr marL="3657600" indent="0" eaLnBrk="1" latinLnBrk="0" hangingPunct="1">
              <a:buNone/>
              <a:defRPr kumimoji="0" lang="fr-FR" sz="900"/>
            </a:lvl9pPr>
          </a:lstStyle>
          <a:p>
            <a:pPr lvl="0" eaLnBrk="1" latinLnBrk="0" hangingPunct="1"/>
            <a:r>
              <a:rPr lang="fr-FR"/>
              <a:t>Modifiez les styles du texte du masque</a:t>
            </a:r>
          </a:p>
        </p:txBody>
      </p:sp>
      <p:sp>
        <p:nvSpPr>
          <p:cNvPr id="5" name="Date Placeholder 4"/>
          <p:cNvSpPr>
            <a:spLocks noGrp="1"/>
          </p:cNvSpPr>
          <p:nvPr>
            <p:ph type="dt" sz="half" idx="10"/>
          </p:nvPr>
        </p:nvSpPr>
        <p:spPr/>
        <p:txBody>
          <a:bodyPr/>
          <a:lstStyle/>
          <a:p>
            <a:fld id="{757B281C-5159-4971-8228-52B9A72E9ED2}" type="datetimeFigureOut">
              <a:pPr/>
              <a:t>30/07/2019</a:t>
            </a:fld>
            <a:endParaRPr kumimoji="0" lang="fr-FR" dirty="0"/>
          </a:p>
        </p:txBody>
      </p:sp>
      <p:sp>
        <p:nvSpPr>
          <p:cNvPr id="6" name="Footer Placeholder 5"/>
          <p:cNvSpPr>
            <a:spLocks noGrp="1"/>
          </p:cNvSpPr>
          <p:nvPr>
            <p:ph type="ftr" sz="quarter" idx="11"/>
          </p:nvPr>
        </p:nvSpPr>
        <p:spPr/>
        <p:txBody>
          <a:bodyPr/>
          <a:lstStyle/>
          <a:p>
            <a:endParaRPr kumimoji="0" lang="fr-FR" dirty="0"/>
          </a:p>
        </p:txBody>
      </p:sp>
      <p:sp>
        <p:nvSpPr>
          <p:cNvPr id="7" name="Slide Number Placeholder 6"/>
          <p:cNvSpPr>
            <a:spLocks noGrp="1"/>
          </p:cNvSpPr>
          <p:nvPr>
            <p:ph type="sldNum" sz="quarter" idx="12"/>
          </p:nvPr>
        </p:nvSpPr>
        <p:spPr/>
        <p:txBody>
          <a:bodyPr/>
          <a:lstStyle/>
          <a:p>
            <a:fld id="{33D6E5A2-EC83-451F-A719-9AC1370DD5CF}" type="slidenum">
              <a:pPr/>
              <a:t>‹N°›</a:t>
            </a:fld>
            <a:endParaRPr kumimoji="0" lang="fr-FR"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fr-FR" sz="2000" b="1"/>
            </a:lvl1pPr>
          </a:lstStyle>
          <a:p>
            <a:pPr eaLnBrk="1" latinLnBrk="0" hangingPunct="1"/>
            <a:r>
              <a:rPr lang="fr-FR"/>
              <a:t>Modifiez le style du titre</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fr-FR" sz="3200"/>
            </a:lvl1pPr>
            <a:lvl2pPr marL="457200" indent="0" eaLnBrk="1" latinLnBrk="0" hangingPunct="1">
              <a:buNone/>
              <a:defRPr kumimoji="0" lang="fr-FR" sz="2800"/>
            </a:lvl2pPr>
            <a:lvl3pPr marL="914400" indent="0" eaLnBrk="1" latinLnBrk="0" hangingPunct="1">
              <a:buNone/>
              <a:defRPr kumimoji="0" lang="fr-FR" sz="2400"/>
            </a:lvl3pPr>
            <a:lvl4pPr marL="1371600" indent="0" eaLnBrk="1" latinLnBrk="0" hangingPunct="1">
              <a:buNone/>
              <a:defRPr kumimoji="0" lang="fr-FR" sz="2000"/>
            </a:lvl4pPr>
            <a:lvl5pPr marL="1828800" indent="0" eaLnBrk="1" latinLnBrk="0" hangingPunct="1">
              <a:buNone/>
              <a:defRPr kumimoji="0" lang="fr-FR" sz="2000"/>
            </a:lvl5pPr>
            <a:lvl6pPr marL="2286000" indent="0" eaLnBrk="1" latinLnBrk="0" hangingPunct="1">
              <a:buNone/>
              <a:defRPr kumimoji="0" lang="fr-FR" sz="2000"/>
            </a:lvl6pPr>
            <a:lvl7pPr marL="2743200" indent="0" eaLnBrk="1" latinLnBrk="0" hangingPunct="1">
              <a:buNone/>
              <a:defRPr kumimoji="0" lang="fr-FR" sz="2000"/>
            </a:lvl7pPr>
            <a:lvl8pPr marL="3200400" indent="0" eaLnBrk="1" latinLnBrk="0" hangingPunct="1">
              <a:buNone/>
              <a:defRPr kumimoji="0" lang="fr-FR" sz="2000"/>
            </a:lvl8pPr>
            <a:lvl9pPr marL="3657600" indent="0" eaLnBrk="1" latinLnBrk="0" hangingPunct="1">
              <a:buNone/>
              <a:defRPr kumimoji="0" lang="fr-FR" sz="2000"/>
            </a:lvl9pPr>
          </a:lstStyle>
          <a:p>
            <a:pPr eaLnBrk="1" latinLnBrk="0" hangingPunct="1"/>
            <a:r>
              <a:rPr lang="fr-FR" dirty="0"/>
              <a:t>Cliquez sur l'icône pour ajouter une image</a:t>
            </a:r>
            <a:endParaRPr dirty="0"/>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fr-FR" sz="1400"/>
            </a:lvl1pPr>
            <a:lvl2pPr marL="457200" indent="0" eaLnBrk="1" latinLnBrk="0" hangingPunct="1">
              <a:buNone/>
              <a:defRPr kumimoji="0" lang="fr-FR" sz="1200"/>
            </a:lvl2pPr>
            <a:lvl3pPr marL="914400" indent="0" eaLnBrk="1" latinLnBrk="0" hangingPunct="1">
              <a:buNone/>
              <a:defRPr kumimoji="0" lang="fr-FR" sz="1000"/>
            </a:lvl3pPr>
            <a:lvl4pPr marL="1371600" indent="0" eaLnBrk="1" latinLnBrk="0" hangingPunct="1">
              <a:buNone/>
              <a:defRPr kumimoji="0" lang="fr-FR" sz="900"/>
            </a:lvl4pPr>
            <a:lvl5pPr marL="1828800" indent="0" eaLnBrk="1" latinLnBrk="0" hangingPunct="1">
              <a:buNone/>
              <a:defRPr kumimoji="0" lang="fr-FR" sz="900"/>
            </a:lvl5pPr>
            <a:lvl6pPr marL="2286000" indent="0" eaLnBrk="1" latinLnBrk="0" hangingPunct="1">
              <a:buNone/>
              <a:defRPr kumimoji="0" lang="fr-FR" sz="900"/>
            </a:lvl6pPr>
            <a:lvl7pPr marL="2743200" indent="0" eaLnBrk="1" latinLnBrk="0" hangingPunct="1">
              <a:buNone/>
              <a:defRPr kumimoji="0" lang="fr-FR" sz="900"/>
            </a:lvl7pPr>
            <a:lvl8pPr marL="3200400" indent="0" eaLnBrk="1" latinLnBrk="0" hangingPunct="1">
              <a:buNone/>
              <a:defRPr kumimoji="0" lang="fr-FR" sz="900"/>
            </a:lvl8pPr>
            <a:lvl9pPr marL="3657600" indent="0" eaLnBrk="1" latinLnBrk="0" hangingPunct="1">
              <a:buNone/>
              <a:defRPr kumimoji="0" lang="fr-FR" sz="900"/>
            </a:lvl9pPr>
          </a:lstStyle>
          <a:p>
            <a:pPr lvl="0" eaLnBrk="1" latinLnBrk="0" hangingPunct="1"/>
            <a:r>
              <a:rPr lang="fr-FR"/>
              <a:t>Modifiez les styles du texte du masque</a:t>
            </a:r>
          </a:p>
        </p:txBody>
      </p:sp>
      <p:sp>
        <p:nvSpPr>
          <p:cNvPr id="5" name="Date Placeholder 4"/>
          <p:cNvSpPr>
            <a:spLocks noGrp="1"/>
          </p:cNvSpPr>
          <p:nvPr>
            <p:ph type="dt" sz="half" idx="10"/>
          </p:nvPr>
        </p:nvSpPr>
        <p:spPr/>
        <p:txBody>
          <a:bodyPr/>
          <a:lstStyle/>
          <a:p>
            <a:fld id="{757B281C-5159-4971-8228-52B9A72E9ED2}" type="datetimeFigureOut">
              <a:pPr/>
              <a:t>30/07/2019</a:t>
            </a:fld>
            <a:endParaRPr kumimoji="0" lang="fr-FR" dirty="0"/>
          </a:p>
        </p:txBody>
      </p:sp>
      <p:sp>
        <p:nvSpPr>
          <p:cNvPr id="6" name="Footer Placeholder 5"/>
          <p:cNvSpPr>
            <a:spLocks noGrp="1"/>
          </p:cNvSpPr>
          <p:nvPr>
            <p:ph type="ftr" sz="quarter" idx="11"/>
          </p:nvPr>
        </p:nvSpPr>
        <p:spPr/>
        <p:txBody>
          <a:bodyPr/>
          <a:lstStyle/>
          <a:p>
            <a:endParaRPr kumimoji="0" lang="fr-FR" dirty="0"/>
          </a:p>
        </p:txBody>
      </p:sp>
      <p:sp>
        <p:nvSpPr>
          <p:cNvPr id="7" name="Slide Number Placeholder 6"/>
          <p:cNvSpPr>
            <a:spLocks noGrp="1"/>
          </p:cNvSpPr>
          <p:nvPr>
            <p:ph type="sldNum" sz="quarter" idx="12"/>
          </p:nvPr>
        </p:nvSpPr>
        <p:spPr/>
        <p:txBody>
          <a:bodyPr/>
          <a:lstStyle/>
          <a:p>
            <a:fld id="{33D6E5A2-EC83-451F-A719-9AC1370DD5CF}" type="slidenum">
              <a:pPr/>
              <a:t>‹N°›</a:t>
            </a:fld>
            <a:endParaRPr kumimoji="0" lang="fr-FR"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fr-FR"/>
              <a:t>Modifiez le style du titre</a:t>
            </a:r>
            <a:endParaRPr/>
          </a:p>
        </p:txBody>
      </p:sp>
      <p:sp>
        <p:nvSpPr>
          <p:cNvPr id="3" name="Vertical Text Placeholder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a:p>
        </p:txBody>
      </p:sp>
      <p:sp>
        <p:nvSpPr>
          <p:cNvPr id="4" name="Date Placeholder 3"/>
          <p:cNvSpPr>
            <a:spLocks noGrp="1"/>
          </p:cNvSpPr>
          <p:nvPr>
            <p:ph type="dt" sz="half" idx="10"/>
          </p:nvPr>
        </p:nvSpPr>
        <p:spPr/>
        <p:txBody>
          <a:bodyPr/>
          <a:lstStyle/>
          <a:p>
            <a:fld id="{757B281C-5159-4971-8228-52B9A72E9ED2}" type="datetimeFigureOut">
              <a:pPr/>
              <a:t>30/07/2019</a:t>
            </a:fld>
            <a:endParaRPr kumimoji="0" lang="fr-FR" dirty="0"/>
          </a:p>
        </p:txBody>
      </p:sp>
      <p:sp>
        <p:nvSpPr>
          <p:cNvPr id="5" name="Footer Placeholder 4"/>
          <p:cNvSpPr>
            <a:spLocks noGrp="1"/>
          </p:cNvSpPr>
          <p:nvPr>
            <p:ph type="ftr" sz="quarter" idx="11"/>
          </p:nvPr>
        </p:nvSpPr>
        <p:spPr/>
        <p:txBody>
          <a:bodyPr/>
          <a:lstStyle/>
          <a:p>
            <a:endParaRPr kumimoji="0" lang="fr-FR" dirty="0"/>
          </a:p>
        </p:txBody>
      </p:sp>
      <p:sp>
        <p:nvSpPr>
          <p:cNvPr id="6" name="Slide Number Placeholder 5"/>
          <p:cNvSpPr>
            <a:spLocks noGrp="1"/>
          </p:cNvSpPr>
          <p:nvPr>
            <p:ph type="sldNum" sz="quarter" idx="12"/>
          </p:nvPr>
        </p:nvSpPr>
        <p:spPr/>
        <p:txBody>
          <a:bodyPr/>
          <a:lstStyle/>
          <a:p>
            <a:fld id="{33D6E5A2-EC83-451F-A719-9AC1370DD5CF}" type="slidenum">
              <a:pPr/>
              <a:t>‹N°›</a:t>
            </a:fld>
            <a:endParaRPr kumimoji="0" lang="fr-FR"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fr-FR"/>
              <a:t>Modifiez le style du titre</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a:p>
        </p:txBody>
      </p:sp>
      <p:sp>
        <p:nvSpPr>
          <p:cNvPr id="4" name="Date Placeholder 3"/>
          <p:cNvSpPr>
            <a:spLocks noGrp="1"/>
          </p:cNvSpPr>
          <p:nvPr>
            <p:ph type="dt" sz="half" idx="10"/>
          </p:nvPr>
        </p:nvSpPr>
        <p:spPr/>
        <p:txBody>
          <a:bodyPr/>
          <a:lstStyle/>
          <a:p>
            <a:fld id="{757B281C-5159-4971-8228-52B9A72E9ED2}" type="datetimeFigureOut">
              <a:pPr/>
              <a:t>30/07/2019</a:t>
            </a:fld>
            <a:endParaRPr kumimoji="0" lang="fr-FR" dirty="0"/>
          </a:p>
        </p:txBody>
      </p:sp>
      <p:sp>
        <p:nvSpPr>
          <p:cNvPr id="5" name="Footer Placeholder 4"/>
          <p:cNvSpPr>
            <a:spLocks noGrp="1"/>
          </p:cNvSpPr>
          <p:nvPr>
            <p:ph type="ftr" sz="quarter" idx="11"/>
          </p:nvPr>
        </p:nvSpPr>
        <p:spPr/>
        <p:txBody>
          <a:bodyPr/>
          <a:lstStyle/>
          <a:p>
            <a:endParaRPr kumimoji="0" lang="fr-FR" dirty="0"/>
          </a:p>
        </p:txBody>
      </p:sp>
      <p:sp>
        <p:nvSpPr>
          <p:cNvPr id="6" name="Slide Number Placeholder 5"/>
          <p:cNvSpPr>
            <a:spLocks noGrp="1"/>
          </p:cNvSpPr>
          <p:nvPr>
            <p:ph type="sldNum" sz="quarter" idx="12"/>
          </p:nvPr>
        </p:nvSpPr>
        <p:spPr/>
        <p:txBody>
          <a:bodyPr/>
          <a:lstStyle/>
          <a:p>
            <a:fld id="{33D6E5A2-EC83-451F-A719-9AC1370DD5CF}" type="slidenum">
              <a:pPr/>
              <a:t>‹N°›</a:t>
            </a:fld>
            <a:endParaRPr kumimoji="0" lang="fr-FR"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fr-FR"/>
              <a:t>Modifiez le style du titre</a:t>
            </a:r>
            <a:endParaRPr kumimoji="0" lang="en-US"/>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fr-FR" sz="1200">
                <a:solidFill>
                  <a:schemeClr val="tx1">
                    <a:tint val="75000"/>
                  </a:schemeClr>
                </a:solidFill>
              </a:defRPr>
            </a:lvl1pPr>
          </a:lstStyle>
          <a:p>
            <a:fld id="{757B281C-5159-4971-8228-52B9A72E9ED2}" type="datetimeFigureOut">
              <a:pPr/>
              <a:t>30/07/2019</a:t>
            </a:fld>
            <a:endParaRPr kumimoji="0" lang="fr-FR"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fr-FR" sz="1200">
                <a:solidFill>
                  <a:schemeClr val="tx1">
                    <a:tint val="75000"/>
                  </a:schemeClr>
                </a:solidFill>
              </a:defRPr>
            </a:lvl1pPr>
          </a:lstStyle>
          <a:p>
            <a:endParaRPr kumimoji="0" lang="fr-FR"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fr-FR" sz="1200">
                <a:solidFill>
                  <a:schemeClr val="tx1">
                    <a:tint val="75000"/>
                  </a:schemeClr>
                </a:solidFill>
              </a:defRPr>
            </a:lvl1pPr>
          </a:lstStyle>
          <a:p>
            <a:fld id="{33D6E5A2-EC83-451F-A719-9AC1370DD5CF}" type="slidenum">
              <a:pPr/>
              <a:t>‹N°›</a:t>
            </a:fld>
            <a:endParaRPr kumimoji="0" lang="fr-FR"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spcBef>
          <a:spcPct val="0"/>
        </a:spcBef>
        <a:buNone/>
        <a:defRPr kumimoji="0" lang="fr-F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fr-F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fr-F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9pPr>
    </p:bodyStyle>
    <p:otherStyle>
      <a:defPPr>
        <a:defRPr kumimoji="0" lang="fr-FR"/>
      </a:defPPr>
      <a:lvl1pPr marL="0" algn="l" defTabSz="914400" rtl="0" eaLnBrk="1" latinLnBrk="0" hangingPunct="1">
        <a:defRPr kumimoji="0" lang="fr-FR" sz="1800" kern="1200">
          <a:solidFill>
            <a:schemeClr val="tx1"/>
          </a:solidFill>
          <a:latin typeface="+mn-lt"/>
          <a:ea typeface="+mn-ea"/>
          <a:cs typeface="+mn-cs"/>
        </a:defRPr>
      </a:lvl1pPr>
      <a:lvl2pPr marL="457200" algn="l" defTabSz="914400" rtl="0" eaLnBrk="1" latinLnBrk="0" hangingPunct="1">
        <a:defRPr kumimoji="0" lang="fr-FR" sz="1800" kern="1200">
          <a:solidFill>
            <a:schemeClr val="tx1"/>
          </a:solidFill>
          <a:latin typeface="+mn-lt"/>
          <a:ea typeface="+mn-ea"/>
          <a:cs typeface="+mn-cs"/>
        </a:defRPr>
      </a:lvl2pPr>
      <a:lvl3pPr marL="914400" algn="l" defTabSz="914400" rtl="0" eaLnBrk="1" latinLnBrk="0" hangingPunct="1">
        <a:defRPr kumimoji="0" lang="fr-FR" sz="1800" kern="1200">
          <a:solidFill>
            <a:schemeClr val="tx1"/>
          </a:solidFill>
          <a:latin typeface="+mn-lt"/>
          <a:ea typeface="+mn-ea"/>
          <a:cs typeface="+mn-cs"/>
        </a:defRPr>
      </a:lvl3pPr>
      <a:lvl4pPr marL="1371600" algn="l" defTabSz="914400" rtl="0" eaLnBrk="1" latinLnBrk="0" hangingPunct="1">
        <a:defRPr kumimoji="0" lang="fr-FR" sz="1800" kern="1200">
          <a:solidFill>
            <a:schemeClr val="tx1"/>
          </a:solidFill>
          <a:latin typeface="+mn-lt"/>
          <a:ea typeface="+mn-ea"/>
          <a:cs typeface="+mn-cs"/>
        </a:defRPr>
      </a:lvl4pPr>
      <a:lvl5pPr marL="1828800" algn="l" defTabSz="914400" rtl="0" eaLnBrk="1" latinLnBrk="0" hangingPunct="1">
        <a:defRPr kumimoji="0" lang="fr-FR" sz="1800" kern="1200">
          <a:solidFill>
            <a:schemeClr val="tx1"/>
          </a:solidFill>
          <a:latin typeface="+mn-lt"/>
          <a:ea typeface="+mn-ea"/>
          <a:cs typeface="+mn-cs"/>
        </a:defRPr>
      </a:lvl5pPr>
      <a:lvl6pPr marL="2286000" algn="l" defTabSz="914400" rtl="0" eaLnBrk="1" latinLnBrk="0" hangingPunct="1">
        <a:defRPr kumimoji="0" lang="fr-FR" sz="1800" kern="1200">
          <a:solidFill>
            <a:schemeClr val="tx1"/>
          </a:solidFill>
          <a:latin typeface="+mn-lt"/>
          <a:ea typeface="+mn-ea"/>
          <a:cs typeface="+mn-cs"/>
        </a:defRPr>
      </a:lvl6pPr>
      <a:lvl7pPr marL="2743200" algn="l" defTabSz="914400" rtl="0" eaLnBrk="1" latinLnBrk="0" hangingPunct="1">
        <a:defRPr kumimoji="0" lang="fr-FR" sz="1800" kern="1200">
          <a:solidFill>
            <a:schemeClr val="tx1"/>
          </a:solidFill>
          <a:latin typeface="+mn-lt"/>
          <a:ea typeface="+mn-ea"/>
          <a:cs typeface="+mn-cs"/>
        </a:defRPr>
      </a:lvl7pPr>
      <a:lvl8pPr marL="3200400" algn="l" defTabSz="914400" rtl="0" eaLnBrk="1" latinLnBrk="0" hangingPunct="1">
        <a:defRPr kumimoji="0" lang="fr-FR" sz="1800" kern="1200">
          <a:solidFill>
            <a:schemeClr val="tx1"/>
          </a:solidFill>
          <a:latin typeface="+mn-lt"/>
          <a:ea typeface="+mn-ea"/>
          <a:cs typeface="+mn-cs"/>
        </a:defRPr>
      </a:lvl8pPr>
      <a:lvl9pPr marL="3657600" algn="l" defTabSz="914400" rtl="0" eaLnBrk="1" latinLnBrk="0" hangingPunct="1">
        <a:defRPr kumimoji="0" lang="fr-F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p:cNvSpPr>
          <p:nvPr/>
        </p:nvSpPr>
        <p:spPr>
          <a:xfrm>
            <a:off x="2965351" y="2492896"/>
            <a:ext cx="6172152" cy="2418379"/>
          </a:xfrm>
          <a:prstGeom prst="rect">
            <a:avLst/>
          </a:prstGeom>
        </p:spPr>
        <p:txBody>
          <a:bodyPr vert="horz" lIns="91440" tIns="45720" rIns="91440" bIns="45720" rtlCol="0">
            <a:noAutofit/>
          </a:bodyPr>
          <a:lstStyle>
            <a:lvl1pPr marL="0" indent="0" algn="r" defTabSz="914400" rtl="0" eaLnBrk="1" latinLnBrk="0" hangingPunct="1">
              <a:spcBef>
                <a:spcPct val="20000"/>
              </a:spcBef>
              <a:buFont typeface="Arial" pitchFamily="34" charset="0"/>
              <a:buNone/>
              <a:defRPr kumimoji="0" lang="fr-FR"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kumimoji="0" lang="fr-F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0" lang="fr-F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0" lang="fr-F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0" lang="fr-F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0" lang="fr-F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fr-F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fr-F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fr-FR" sz="2000" kern="1200">
                <a:solidFill>
                  <a:schemeClr val="tx1">
                    <a:tint val="75000"/>
                  </a:schemeClr>
                </a:solidFill>
                <a:latin typeface="+mn-lt"/>
                <a:ea typeface="+mn-ea"/>
                <a:cs typeface="+mn-cs"/>
              </a:defRPr>
            </a:lvl9pPr>
          </a:lstStyle>
          <a:p>
            <a:pPr algn="ctr">
              <a:lnSpc>
                <a:spcPct val="80000"/>
              </a:lnSpc>
            </a:pPr>
            <a:r>
              <a:rPr lang="fr-FR" altLang="fr-FR" sz="1600" u="sng" dirty="0" smtClean="0"/>
              <a:t>Paneliste </a:t>
            </a:r>
            <a:r>
              <a:rPr lang="fr-FR" altLang="fr-FR" sz="1600" u="sng" dirty="0"/>
              <a:t>:</a:t>
            </a:r>
          </a:p>
          <a:p>
            <a:pPr algn="ctr">
              <a:lnSpc>
                <a:spcPct val="80000"/>
              </a:lnSpc>
            </a:pPr>
            <a:r>
              <a:rPr lang="fr-FR" altLang="fr-FR" sz="1200" dirty="0"/>
              <a:t> </a:t>
            </a:r>
            <a:br>
              <a:rPr lang="fr-FR" altLang="fr-FR" sz="1200" dirty="0"/>
            </a:br>
            <a:r>
              <a:rPr lang="fr-FR" altLang="fr-FR" sz="1600" b="1" dirty="0">
                <a:solidFill>
                  <a:srgbClr val="0000CC"/>
                </a:solidFill>
              </a:rPr>
              <a:t>Samuel KOUAKOU, Ing, M.Sc., PGD </a:t>
            </a:r>
          </a:p>
          <a:p>
            <a:pPr algn="ctr">
              <a:lnSpc>
                <a:spcPct val="80000"/>
              </a:lnSpc>
              <a:spcBef>
                <a:spcPts val="200"/>
              </a:spcBef>
              <a:spcAft>
                <a:spcPts val="200"/>
              </a:spcAft>
            </a:pPr>
            <a:r>
              <a:rPr lang="fr-FR" altLang="fr-FR" sz="1200" dirty="0">
                <a:solidFill>
                  <a:srgbClr val="0000CC"/>
                </a:solidFill>
              </a:rPr>
              <a:t/>
            </a:r>
            <a:br>
              <a:rPr lang="fr-FR" altLang="fr-FR" sz="1200" dirty="0">
                <a:solidFill>
                  <a:srgbClr val="0000CC"/>
                </a:solidFill>
              </a:rPr>
            </a:br>
            <a:r>
              <a:rPr lang="fr-FR" altLang="fr-FR" sz="1600" b="1" dirty="0">
                <a:solidFill>
                  <a:srgbClr val="0000CC"/>
                </a:solidFill>
              </a:rPr>
              <a:t>Vice-Président de l’AfrEA</a:t>
            </a:r>
            <a:r>
              <a:rPr lang="fr-FR" altLang="fr-FR" sz="1400" b="1" dirty="0">
                <a:solidFill>
                  <a:srgbClr val="0000CC"/>
                </a:solidFill>
              </a:rPr>
              <a:t> </a:t>
            </a:r>
          </a:p>
          <a:p>
            <a:pPr algn="ctr"/>
            <a:r>
              <a:rPr lang="fr-FR" sz="1400" b="1" dirty="0">
                <a:solidFill>
                  <a:srgbClr val="0000CC"/>
                </a:solidFill>
              </a:rPr>
              <a:t>Président de l’Initiative Ivoirienne pour l’Evaluation (2IEval)</a:t>
            </a:r>
          </a:p>
          <a:p>
            <a:pPr algn="ctr"/>
            <a:r>
              <a:rPr lang="fr-FR" sz="1400" dirty="0"/>
              <a:t>Expert international en évaluation de projets et de politiques publiques</a:t>
            </a:r>
          </a:p>
          <a:p>
            <a:pPr algn="ctr"/>
            <a:r>
              <a:rPr lang="fr-FR" sz="1400" dirty="0"/>
              <a:t>Spécialiste en Gestion de projets </a:t>
            </a:r>
            <a:r>
              <a:rPr lang="fr-FR" sz="1400" dirty="0" smtClean="0"/>
              <a:t>internationaux</a:t>
            </a:r>
          </a:p>
          <a:p>
            <a:pPr algn="ctr"/>
            <a:r>
              <a:rPr lang="fr-FR" sz="1400" dirty="0" smtClean="0"/>
              <a:t>Spécialiste en Evaluation d’Impact</a:t>
            </a:r>
            <a:endParaRPr lang="fr-FR" sz="1400" dirty="0"/>
          </a:p>
          <a:p>
            <a:pPr algn="ctr"/>
            <a:r>
              <a:rPr lang="fr-FR" sz="1400" dirty="0"/>
              <a:t>Certifié au Tutorat en Formation à Distance par l’Agence Universitaire</a:t>
            </a:r>
          </a:p>
          <a:p>
            <a:pPr algn="ctr"/>
            <a:r>
              <a:rPr lang="fr-FR" sz="1400" dirty="0"/>
              <a:t> de la Francophonie (AUF</a:t>
            </a:r>
            <a:r>
              <a:rPr lang="fr-FR" sz="1400" dirty="0" smtClean="0"/>
              <a:t>)</a:t>
            </a:r>
            <a:endParaRPr lang="fr-FR" sz="1400" dirty="0"/>
          </a:p>
        </p:txBody>
      </p:sp>
      <p:pic>
        <p:nvPicPr>
          <p:cNvPr id="6" name="Imag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300620" y="5567800"/>
            <a:ext cx="1503876" cy="997735"/>
          </a:xfrm>
          <a:prstGeom prst="rect">
            <a:avLst/>
          </a:prstGeom>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7703" y="0"/>
            <a:ext cx="7229799" cy="2492895"/>
          </a:xfrm>
          <a:prstGeom prst="rect">
            <a:avLst/>
          </a:prstGeom>
        </p:spPr>
      </p:pic>
      <p:pic>
        <p:nvPicPr>
          <p:cNvPr id="9" name="Image 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48858" y="2694887"/>
            <a:ext cx="1917689" cy="2208585"/>
          </a:xfrm>
          <a:prstGeom prst="rect">
            <a:avLst/>
          </a:prstGeom>
          <a:ln w="76200">
            <a:solidFill>
              <a:srgbClr val="FF6600"/>
            </a:solidFill>
          </a:ln>
        </p:spPr>
      </p:pic>
      <p:pic>
        <p:nvPicPr>
          <p:cNvPr id="11" name="Image 10"/>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796136" y="5470507"/>
            <a:ext cx="1232053" cy="1192319"/>
          </a:xfrm>
          <a:prstGeom prst="rect">
            <a:avLst/>
          </a:prstGeom>
          <a:noFill/>
        </p:spPr>
      </p:pic>
      <p:pic>
        <p:nvPicPr>
          <p:cNvPr id="12" name="Image 11"/>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620646" y="5567800"/>
            <a:ext cx="2615027" cy="997735"/>
          </a:xfrm>
          <a:prstGeom prst="rect">
            <a:avLst/>
          </a:prstGeom>
          <a:ln>
            <a:solidFill>
              <a:srgbClr val="CC00FF"/>
            </a:solidFill>
          </a:ln>
        </p:spPr>
      </p:pic>
    </p:spTree>
    <p:custDataLst>
      <p:tags r:id="rId1"/>
    </p:custDataLst>
    <p:extLst>
      <p:ext uri="{BB962C8B-B14F-4D97-AF65-F5344CB8AC3E}">
        <p14:creationId xmlns:p14="http://schemas.microsoft.com/office/powerpoint/2010/main" val="421114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229" name="Rectangle 5"/>
          <p:cNvSpPr>
            <a:spLocks noChangeArrowheads="1"/>
          </p:cNvSpPr>
          <p:nvPr/>
        </p:nvSpPr>
        <p:spPr bwMode="auto">
          <a:xfrm>
            <a:off x="0" y="10668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eaLnBrk="1" hangingPunct="1">
              <a:lnSpc>
                <a:spcPct val="80000"/>
              </a:lnSpc>
              <a:defRPr/>
            </a:pPr>
            <a:endParaRPr lang="fr-BE" altLang="fr-FR" sz="4000" b="1" dirty="0">
              <a:latin typeface="Arial Narrow" panose="020B0606020202030204" pitchFamily="34" charset="0"/>
            </a:endParaRPr>
          </a:p>
          <a:p>
            <a:pPr eaLnBrk="1" hangingPunct="1">
              <a:lnSpc>
                <a:spcPct val="80000"/>
              </a:lnSpc>
              <a:defRPr/>
            </a:pPr>
            <a:r>
              <a:rPr lang="fr-BE" altLang="fr-FR" sz="4000" dirty="0">
                <a:latin typeface="Arial Narrow" panose="020B0606020202030204" pitchFamily="34" charset="0"/>
              </a:rPr>
              <a:t/>
            </a:r>
            <a:br>
              <a:rPr lang="fr-BE" altLang="fr-FR" sz="4000" dirty="0">
                <a:latin typeface="Arial Narrow" panose="020B0606020202030204" pitchFamily="34" charset="0"/>
              </a:rPr>
            </a:br>
            <a:r>
              <a:rPr lang="fr-BE" altLang="fr-FR" sz="4000" dirty="0">
                <a:latin typeface="Arial Narrow" panose="020B0606020202030204" pitchFamily="34" charset="0"/>
              </a:rPr>
              <a:t> </a:t>
            </a:r>
            <a:endParaRPr lang="fr-FR" altLang="fr-FR" sz="4000" dirty="0">
              <a:latin typeface="Arial Narrow" panose="020B0606020202030204" pitchFamily="34" charset="0"/>
            </a:endParaRPr>
          </a:p>
        </p:txBody>
      </p:sp>
      <p:pic>
        <p:nvPicPr>
          <p:cNvPr id="6" name="Imag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1600" y="274839"/>
            <a:ext cx="3356211" cy="2726922"/>
          </a:xfrm>
          <a:prstGeom prst="rect">
            <a:avLst/>
          </a:prstGeom>
        </p:spPr>
      </p:pic>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9559" y="468111"/>
            <a:ext cx="3810000" cy="2533650"/>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3960221"/>
            <a:ext cx="3387430" cy="2453539"/>
          </a:xfrm>
          <a:prstGeom prst="rect">
            <a:avLst/>
          </a:prstGeom>
        </p:spPr>
      </p:pic>
      <p:sp>
        <p:nvSpPr>
          <p:cNvPr id="9" name="ZoneTexte 8"/>
          <p:cNvSpPr txBox="1"/>
          <p:nvPr/>
        </p:nvSpPr>
        <p:spPr>
          <a:xfrm>
            <a:off x="683568" y="3156773"/>
            <a:ext cx="3888432" cy="276999"/>
          </a:xfrm>
          <a:prstGeom prst="rect">
            <a:avLst/>
          </a:prstGeom>
          <a:noFill/>
          <a:ln>
            <a:solidFill>
              <a:srgbClr val="006600"/>
            </a:solidFill>
          </a:ln>
        </p:spPr>
        <p:txBody>
          <a:bodyPr wrap="square" rtlCol="0">
            <a:spAutoFit/>
          </a:bodyPr>
          <a:lstStyle/>
          <a:p>
            <a:pPr algn="ctr"/>
            <a:r>
              <a:rPr lang="fr-FR" sz="1200" b="1" dirty="0" smtClean="0"/>
              <a:t>Participation à la semaine de l’Evaluation de la BAD</a:t>
            </a:r>
            <a:endParaRPr lang="fr-FR" sz="1200" dirty="0"/>
          </a:p>
        </p:txBody>
      </p:sp>
      <p:sp>
        <p:nvSpPr>
          <p:cNvPr id="10" name="ZoneTexte 9"/>
          <p:cNvSpPr txBox="1"/>
          <p:nvPr/>
        </p:nvSpPr>
        <p:spPr>
          <a:xfrm>
            <a:off x="4859269" y="3156772"/>
            <a:ext cx="3888432" cy="646331"/>
          </a:xfrm>
          <a:prstGeom prst="rect">
            <a:avLst/>
          </a:prstGeom>
          <a:noFill/>
          <a:ln>
            <a:solidFill>
              <a:srgbClr val="006600"/>
            </a:solidFill>
          </a:ln>
        </p:spPr>
        <p:txBody>
          <a:bodyPr wrap="square" rtlCol="0">
            <a:spAutoFit/>
          </a:bodyPr>
          <a:lstStyle/>
          <a:p>
            <a:pPr algn="ctr"/>
            <a:r>
              <a:rPr lang="fr-FR" sz="1200" b="1" dirty="0" smtClean="0"/>
              <a:t>Lauréat du Prix d’Evaluation « Evaluation d’Or » 2018 en présence du Représentant de l’Inspecteur Général d’Etat de Côte d’Ivoire</a:t>
            </a:r>
            <a:endParaRPr lang="fr-FR" sz="1200" dirty="0"/>
          </a:p>
        </p:txBody>
      </p:sp>
      <p:pic>
        <p:nvPicPr>
          <p:cNvPr id="8" name="Imag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83568" y="3793722"/>
            <a:ext cx="3779912" cy="2289048"/>
          </a:xfrm>
          <a:prstGeom prst="rect">
            <a:avLst/>
          </a:prstGeom>
        </p:spPr>
      </p:pic>
      <p:sp>
        <p:nvSpPr>
          <p:cNvPr id="12" name="ZoneTexte 11"/>
          <p:cNvSpPr txBox="1"/>
          <p:nvPr/>
        </p:nvSpPr>
        <p:spPr>
          <a:xfrm>
            <a:off x="683568" y="6411201"/>
            <a:ext cx="3888432" cy="276999"/>
          </a:xfrm>
          <a:prstGeom prst="rect">
            <a:avLst/>
          </a:prstGeom>
          <a:noFill/>
          <a:ln>
            <a:solidFill>
              <a:srgbClr val="006600"/>
            </a:solidFill>
          </a:ln>
        </p:spPr>
        <p:txBody>
          <a:bodyPr wrap="square" rtlCol="0">
            <a:spAutoFit/>
          </a:bodyPr>
          <a:lstStyle/>
          <a:p>
            <a:pPr algn="ctr"/>
            <a:r>
              <a:rPr lang="fr-FR" sz="1200" b="1" dirty="0" smtClean="0"/>
              <a:t>Facilitateur lors de l’atelier de E4D à Abidjan</a:t>
            </a:r>
            <a:endParaRPr lang="fr-FR" sz="1200" dirty="0"/>
          </a:p>
        </p:txBody>
      </p:sp>
    </p:spTree>
    <p:extLst>
      <p:ext uri="{BB962C8B-B14F-4D97-AF65-F5344CB8AC3E}">
        <p14:creationId xmlns:p14="http://schemas.microsoft.com/office/powerpoint/2010/main" val="150802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226" name="Rectangle 2"/>
          <p:cNvSpPr>
            <a:spLocks noGrp="1" noChangeArrowheads="1"/>
          </p:cNvSpPr>
          <p:nvPr>
            <p:ph type="title"/>
          </p:nvPr>
        </p:nvSpPr>
        <p:spPr>
          <a:xfrm>
            <a:off x="609600" y="84408"/>
            <a:ext cx="7772400" cy="1184352"/>
          </a:xfrm>
          <a:ln w="38100">
            <a:solidFill>
              <a:srgbClr val="00B050"/>
            </a:solidFill>
          </a:ln>
        </p:spPr>
        <p:txBody>
          <a:bodyPr>
            <a:normAutofit fontScale="90000"/>
          </a:bodyPr>
          <a:lstStyle/>
          <a:p>
            <a:pPr algn="ctr" eaLnBrk="1" hangingPunct="1">
              <a:defRPr/>
            </a:pPr>
            <a:r>
              <a:rPr lang="fr-BE" altLang="fr-FR" b="1" dirty="0" smtClean="0">
                <a:solidFill>
                  <a:srgbClr val="C00000"/>
                </a:solidFill>
                <a:latin typeface="Arial Narrow" panose="020B0606020202030204" pitchFamily="34" charset="0"/>
              </a:rPr>
              <a:t>Renforcement des ONG et Institutions nationales</a:t>
            </a:r>
            <a:endParaRPr lang="fr-FR" altLang="fr-FR" b="1" dirty="0">
              <a:solidFill>
                <a:srgbClr val="C00000"/>
              </a:solidFill>
              <a:latin typeface="Arial Narrow" panose="020B0606020202030204" pitchFamily="34" charset="0"/>
            </a:endParaRPr>
          </a:p>
        </p:txBody>
      </p:sp>
      <p:sp>
        <p:nvSpPr>
          <p:cNvPr id="99331" name="Rectangle 3"/>
          <p:cNvSpPr>
            <a:spLocks noGrp="1" noChangeArrowheads="1"/>
          </p:cNvSpPr>
          <p:nvPr>
            <p:ph type="body" sz="half" idx="1"/>
          </p:nvPr>
        </p:nvSpPr>
        <p:spPr>
          <a:xfrm>
            <a:off x="723900" y="1772816"/>
            <a:ext cx="7543800" cy="5013176"/>
          </a:xfrm>
        </p:spPr>
        <p:txBody>
          <a:bodyPr>
            <a:normAutofit fontScale="85000" lnSpcReduction="20000"/>
          </a:bodyPr>
          <a:lstStyle/>
          <a:p>
            <a:pPr marL="0" indent="0" algn="just">
              <a:buNone/>
            </a:pPr>
            <a:r>
              <a:rPr lang="fr-FR" dirty="0" smtClean="0"/>
              <a:t>Plusieurs acticités ont été réalisées pour le renforcement des capacités des ONG et Institutions nationales :</a:t>
            </a:r>
          </a:p>
          <a:p>
            <a:pPr marL="0" indent="0" algn="just">
              <a:buNone/>
            </a:pPr>
            <a:endParaRPr lang="fr-FR" dirty="0"/>
          </a:p>
          <a:p>
            <a:pPr algn="just">
              <a:buFontTx/>
              <a:buChar char="-"/>
            </a:pPr>
            <a:r>
              <a:rPr lang="fr-FR" dirty="0" smtClean="0"/>
              <a:t>Formation des ONG membres de l'Initiative </a:t>
            </a:r>
            <a:r>
              <a:rPr lang="fr-FR" dirty="0"/>
              <a:t>de la Société </a:t>
            </a:r>
            <a:r>
              <a:rPr lang="fr-FR" dirty="0" smtClean="0"/>
              <a:t>Civile </a:t>
            </a:r>
            <a:r>
              <a:rPr lang="fr-FR" dirty="0"/>
              <a:t>pour les objectifs de développement durable en Côte d'Ivoire (</a:t>
            </a:r>
            <a:r>
              <a:rPr lang="fr-FR" b="1" dirty="0"/>
              <a:t>ISC</a:t>
            </a:r>
            <a:r>
              <a:rPr lang="fr-FR" dirty="0"/>
              <a:t>/</a:t>
            </a:r>
            <a:r>
              <a:rPr lang="fr-FR" b="1" dirty="0"/>
              <a:t>ODD</a:t>
            </a:r>
            <a:r>
              <a:rPr lang="fr-FR" dirty="0"/>
              <a:t>-CI</a:t>
            </a:r>
            <a:r>
              <a:rPr lang="fr-FR" dirty="0" smtClean="0"/>
              <a:t>), </a:t>
            </a:r>
            <a:r>
              <a:rPr lang="fr-FR" dirty="0"/>
              <a:t>sur l’évaluation des </a:t>
            </a:r>
            <a:r>
              <a:rPr lang="fr-FR" dirty="0" smtClean="0"/>
              <a:t>Projets;</a:t>
            </a:r>
          </a:p>
          <a:p>
            <a:pPr marL="0" indent="0" algn="just">
              <a:buNone/>
            </a:pPr>
            <a:endParaRPr lang="fr-FR" dirty="0" smtClean="0"/>
          </a:p>
          <a:p>
            <a:pPr algn="just">
              <a:buFontTx/>
              <a:buChar char="-"/>
            </a:pPr>
            <a:r>
              <a:rPr lang="fr-FR" dirty="0" smtClean="0"/>
              <a:t>Formation des acteurs ivoiriens des Droits de l’Homme sur l’évaluation de projet et programme (ONG, SEMJDH Droits de l’Homme);</a:t>
            </a:r>
          </a:p>
          <a:p>
            <a:pPr marL="0" indent="0" algn="just">
              <a:buNone/>
            </a:pPr>
            <a:endParaRPr lang="fr-FR" dirty="0" smtClean="0"/>
          </a:p>
          <a:p>
            <a:pPr algn="just">
              <a:buFontTx/>
              <a:buChar char="-"/>
            </a:pPr>
            <a:r>
              <a:rPr lang="fr-FR" dirty="0" smtClean="0">
                <a:solidFill>
                  <a:srgbClr val="0000CC"/>
                </a:solidFill>
              </a:rPr>
              <a:t>Appui à l’APNODE-CI pour l’organisation du 1</a:t>
            </a:r>
            <a:r>
              <a:rPr lang="fr-FR" baseline="30000" dirty="0" smtClean="0">
                <a:solidFill>
                  <a:srgbClr val="0000CC"/>
                </a:solidFill>
              </a:rPr>
              <a:t>er</a:t>
            </a:r>
            <a:r>
              <a:rPr lang="fr-FR" dirty="0" smtClean="0">
                <a:solidFill>
                  <a:srgbClr val="0000CC"/>
                </a:solidFill>
              </a:rPr>
              <a:t> Forum Parlementaire sur </a:t>
            </a:r>
            <a:r>
              <a:rPr lang="fr-FR" b="1" dirty="0">
                <a:solidFill>
                  <a:srgbClr val="0000CC"/>
                </a:solidFill>
              </a:rPr>
              <a:t>« l’</a:t>
            </a:r>
            <a:r>
              <a:rPr lang="fr-FR" dirty="0">
                <a:solidFill>
                  <a:srgbClr val="0000CC"/>
                </a:solidFill>
              </a:rPr>
              <a:t>é</a:t>
            </a:r>
            <a:r>
              <a:rPr lang="fr-FR" b="1" dirty="0">
                <a:solidFill>
                  <a:srgbClr val="0000CC"/>
                </a:solidFill>
              </a:rPr>
              <a:t>valuation au service des droits de l’homme, la promotion de l’égalité des sexes et l’autonomisation des femmes</a:t>
            </a:r>
            <a:r>
              <a:rPr lang="fr-FR" dirty="0">
                <a:solidFill>
                  <a:srgbClr val="0000CC"/>
                </a:solidFill>
              </a:rPr>
              <a:t>. »</a:t>
            </a:r>
            <a:endParaRPr lang="fr-FR" dirty="0" smtClean="0">
              <a:solidFill>
                <a:srgbClr val="0000CC"/>
              </a:solidFill>
            </a:endParaRPr>
          </a:p>
        </p:txBody>
      </p:sp>
      <p:sp>
        <p:nvSpPr>
          <p:cNvPr id="1460229" name="Rectangle 5"/>
          <p:cNvSpPr>
            <a:spLocks noChangeArrowheads="1"/>
          </p:cNvSpPr>
          <p:nvPr/>
        </p:nvSpPr>
        <p:spPr bwMode="auto">
          <a:xfrm>
            <a:off x="0" y="10668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eaLnBrk="1" hangingPunct="1">
              <a:lnSpc>
                <a:spcPct val="80000"/>
              </a:lnSpc>
              <a:defRPr/>
            </a:pPr>
            <a:endParaRPr lang="fr-BE" altLang="fr-FR" sz="4000" b="1" dirty="0">
              <a:latin typeface="Arial Narrow" panose="020B0606020202030204" pitchFamily="34" charset="0"/>
            </a:endParaRPr>
          </a:p>
          <a:p>
            <a:pPr eaLnBrk="1" hangingPunct="1">
              <a:lnSpc>
                <a:spcPct val="80000"/>
              </a:lnSpc>
              <a:defRPr/>
            </a:pPr>
            <a:r>
              <a:rPr lang="fr-BE" altLang="fr-FR" sz="4000" dirty="0">
                <a:latin typeface="Arial Narrow" panose="020B0606020202030204" pitchFamily="34" charset="0"/>
              </a:rPr>
              <a:t/>
            </a:r>
            <a:br>
              <a:rPr lang="fr-BE" altLang="fr-FR" sz="4000" dirty="0">
                <a:latin typeface="Arial Narrow" panose="020B0606020202030204" pitchFamily="34" charset="0"/>
              </a:rPr>
            </a:br>
            <a:r>
              <a:rPr lang="fr-BE" altLang="fr-FR" sz="4000" dirty="0">
                <a:latin typeface="Arial Narrow" panose="020B0606020202030204" pitchFamily="34" charset="0"/>
              </a:rPr>
              <a:t> </a:t>
            </a:r>
            <a:endParaRPr lang="fr-FR" altLang="fr-FR" sz="4000" dirty="0">
              <a:latin typeface="Arial Narrow" panose="020B0606020202030204" pitchFamily="34" charset="0"/>
            </a:endParaRPr>
          </a:p>
        </p:txBody>
      </p:sp>
    </p:spTree>
    <p:extLst>
      <p:ext uri="{BB962C8B-B14F-4D97-AF65-F5344CB8AC3E}">
        <p14:creationId xmlns:p14="http://schemas.microsoft.com/office/powerpoint/2010/main" val="4909820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229" name="Rectangle 5"/>
          <p:cNvSpPr>
            <a:spLocks noChangeArrowheads="1"/>
          </p:cNvSpPr>
          <p:nvPr/>
        </p:nvSpPr>
        <p:spPr bwMode="auto">
          <a:xfrm>
            <a:off x="0" y="10668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eaLnBrk="1" hangingPunct="1">
              <a:lnSpc>
                <a:spcPct val="80000"/>
              </a:lnSpc>
              <a:defRPr/>
            </a:pPr>
            <a:endParaRPr lang="fr-BE" altLang="fr-FR" sz="4000" b="1" dirty="0">
              <a:latin typeface="Arial Narrow" panose="020B0606020202030204" pitchFamily="34" charset="0"/>
            </a:endParaRPr>
          </a:p>
          <a:p>
            <a:pPr eaLnBrk="1" hangingPunct="1">
              <a:lnSpc>
                <a:spcPct val="80000"/>
              </a:lnSpc>
              <a:defRPr/>
            </a:pPr>
            <a:r>
              <a:rPr lang="fr-BE" altLang="fr-FR" sz="4000" dirty="0">
                <a:latin typeface="Arial Narrow" panose="020B0606020202030204" pitchFamily="34" charset="0"/>
              </a:rPr>
              <a:t/>
            </a:r>
            <a:br>
              <a:rPr lang="fr-BE" altLang="fr-FR" sz="4000" dirty="0">
                <a:latin typeface="Arial Narrow" panose="020B0606020202030204" pitchFamily="34" charset="0"/>
              </a:rPr>
            </a:br>
            <a:r>
              <a:rPr lang="fr-BE" altLang="fr-FR" sz="4000" dirty="0">
                <a:latin typeface="Arial Narrow" panose="020B0606020202030204" pitchFamily="34" charset="0"/>
              </a:rPr>
              <a:t> </a:t>
            </a:r>
            <a:endParaRPr lang="fr-FR" altLang="fr-FR" sz="4000" dirty="0">
              <a:latin typeface="Arial Narrow" panose="020B0606020202030204" pitchFamily="34" charset="0"/>
            </a:endParaRPr>
          </a:p>
        </p:txBody>
      </p:sp>
      <p:pic>
        <p:nvPicPr>
          <p:cNvPr id="4" name="Imag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1055" y="247481"/>
            <a:ext cx="3816424" cy="2736304"/>
          </a:xfrm>
          <a:prstGeom prst="rect">
            <a:avLst/>
          </a:prstGeom>
        </p:spPr>
      </p:pic>
      <p:pic>
        <p:nvPicPr>
          <p:cNvPr id="5" name="Imag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43708" y="4149080"/>
            <a:ext cx="4536504" cy="2484718"/>
          </a:xfrm>
          <a:prstGeom prst="rect">
            <a:avLst/>
          </a:prstGeom>
        </p:spPr>
      </p:pic>
      <p:pic>
        <p:nvPicPr>
          <p:cNvPr id="7" name="Imag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942394" y="247481"/>
            <a:ext cx="3723708" cy="2736304"/>
          </a:xfrm>
          <a:prstGeom prst="rect">
            <a:avLst/>
          </a:prstGeom>
        </p:spPr>
      </p:pic>
      <p:sp>
        <p:nvSpPr>
          <p:cNvPr id="8" name="ZoneTexte 7"/>
          <p:cNvSpPr txBox="1"/>
          <p:nvPr/>
        </p:nvSpPr>
        <p:spPr>
          <a:xfrm>
            <a:off x="6804248" y="5085184"/>
            <a:ext cx="2160240" cy="830997"/>
          </a:xfrm>
          <a:prstGeom prst="rect">
            <a:avLst/>
          </a:prstGeom>
          <a:noFill/>
          <a:ln>
            <a:solidFill>
              <a:srgbClr val="006600"/>
            </a:solidFill>
          </a:ln>
        </p:spPr>
        <p:txBody>
          <a:bodyPr wrap="square" rtlCol="0">
            <a:spAutoFit/>
          </a:bodyPr>
          <a:lstStyle/>
          <a:p>
            <a:pPr algn="ctr"/>
            <a:r>
              <a:rPr lang="fr-FR" sz="1200" b="1" dirty="0" smtClean="0"/>
              <a:t>Eval Café </a:t>
            </a:r>
            <a:r>
              <a:rPr lang="fr-FR" sz="1200" dirty="0" smtClean="0"/>
              <a:t>avec le Département de l’Evaluation de la Banque Africaine de Développement (BAD)</a:t>
            </a:r>
            <a:endParaRPr lang="fr-FR" sz="1200" dirty="0"/>
          </a:p>
        </p:txBody>
      </p:sp>
      <p:sp>
        <p:nvSpPr>
          <p:cNvPr id="12" name="ZoneTexte 11"/>
          <p:cNvSpPr txBox="1"/>
          <p:nvPr/>
        </p:nvSpPr>
        <p:spPr>
          <a:xfrm>
            <a:off x="5148064" y="3156773"/>
            <a:ext cx="3312368" cy="646331"/>
          </a:xfrm>
          <a:prstGeom prst="rect">
            <a:avLst/>
          </a:prstGeom>
          <a:noFill/>
          <a:ln>
            <a:solidFill>
              <a:srgbClr val="006600"/>
            </a:solidFill>
          </a:ln>
        </p:spPr>
        <p:txBody>
          <a:bodyPr wrap="square" rtlCol="0">
            <a:spAutoFit/>
          </a:bodyPr>
          <a:lstStyle/>
          <a:p>
            <a:pPr algn="ctr"/>
            <a:r>
              <a:rPr lang="fr-FR" sz="1200" b="1" dirty="0" smtClean="0"/>
              <a:t>Dédicace de Livre sur l’évaluation de développement en Présence de Monsieur l’Inspecteur Général d’Etat de Côte d’Ivoire</a:t>
            </a:r>
            <a:endParaRPr lang="fr-FR" sz="1200" dirty="0"/>
          </a:p>
        </p:txBody>
      </p:sp>
      <p:sp>
        <p:nvSpPr>
          <p:cNvPr id="13" name="ZoneTexte 12"/>
          <p:cNvSpPr txBox="1"/>
          <p:nvPr/>
        </p:nvSpPr>
        <p:spPr>
          <a:xfrm>
            <a:off x="683568" y="3156773"/>
            <a:ext cx="3888432" cy="276999"/>
          </a:xfrm>
          <a:prstGeom prst="rect">
            <a:avLst/>
          </a:prstGeom>
          <a:noFill/>
          <a:ln>
            <a:solidFill>
              <a:srgbClr val="006600"/>
            </a:solidFill>
          </a:ln>
        </p:spPr>
        <p:txBody>
          <a:bodyPr wrap="square" rtlCol="0">
            <a:spAutoFit/>
          </a:bodyPr>
          <a:lstStyle/>
          <a:p>
            <a:r>
              <a:rPr lang="fr-FR" sz="1200" b="1" dirty="0" smtClean="0"/>
              <a:t>1</a:t>
            </a:r>
            <a:r>
              <a:rPr lang="fr-FR" sz="1200" b="1" baseline="30000" dirty="0" smtClean="0"/>
              <a:t>er</a:t>
            </a:r>
            <a:r>
              <a:rPr lang="fr-FR" sz="1200" b="1" dirty="0" smtClean="0"/>
              <a:t> Forum parlementaire de l’APNODE de Côte d’Ivoire</a:t>
            </a:r>
            <a:endParaRPr lang="fr-FR" sz="1200" dirty="0"/>
          </a:p>
        </p:txBody>
      </p:sp>
    </p:spTree>
    <p:extLst>
      <p:ext uri="{BB962C8B-B14F-4D97-AF65-F5344CB8AC3E}">
        <p14:creationId xmlns:p14="http://schemas.microsoft.com/office/powerpoint/2010/main" val="16087265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226" name="Rectangle 2"/>
          <p:cNvSpPr>
            <a:spLocks noGrp="1" noChangeArrowheads="1"/>
          </p:cNvSpPr>
          <p:nvPr>
            <p:ph type="title"/>
          </p:nvPr>
        </p:nvSpPr>
        <p:spPr>
          <a:xfrm>
            <a:off x="609600" y="84408"/>
            <a:ext cx="7772400" cy="1184352"/>
          </a:xfrm>
          <a:ln w="38100">
            <a:solidFill>
              <a:srgbClr val="00B050"/>
            </a:solidFill>
          </a:ln>
        </p:spPr>
        <p:txBody>
          <a:bodyPr>
            <a:normAutofit/>
          </a:bodyPr>
          <a:lstStyle/>
          <a:p>
            <a:pPr algn="ctr" eaLnBrk="1" hangingPunct="1">
              <a:defRPr/>
            </a:pPr>
            <a:r>
              <a:rPr lang="fr-BE" altLang="fr-FR" b="1" dirty="0" smtClean="0">
                <a:solidFill>
                  <a:srgbClr val="C00000"/>
                </a:solidFill>
                <a:latin typeface="Arial Narrow" panose="020B0606020202030204" pitchFamily="34" charset="0"/>
              </a:rPr>
              <a:t>Evaluation de Projet et programme</a:t>
            </a:r>
            <a:endParaRPr lang="fr-FR" altLang="fr-FR" b="1" dirty="0">
              <a:solidFill>
                <a:srgbClr val="C00000"/>
              </a:solidFill>
              <a:latin typeface="Arial Narrow" panose="020B0606020202030204" pitchFamily="34" charset="0"/>
            </a:endParaRPr>
          </a:p>
        </p:txBody>
      </p:sp>
      <p:sp>
        <p:nvSpPr>
          <p:cNvPr id="99331" name="Rectangle 3"/>
          <p:cNvSpPr>
            <a:spLocks noGrp="1" noChangeArrowheads="1"/>
          </p:cNvSpPr>
          <p:nvPr>
            <p:ph type="body" sz="half" idx="1"/>
          </p:nvPr>
        </p:nvSpPr>
        <p:spPr>
          <a:xfrm>
            <a:off x="723900" y="1772816"/>
            <a:ext cx="7543800" cy="5013176"/>
          </a:xfrm>
        </p:spPr>
        <p:txBody>
          <a:bodyPr>
            <a:normAutofit/>
          </a:bodyPr>
          <a:lstStyle/>
          <a:p>
            <a:pPr algn="just">
              <a:buFontTx/>
              <a:buChar char="-"/>
            </a:pPr>
            <a:r>
              <a:rPr lang="fr-FR" sz="2000" dirty="0" smtClean="0"/>
              <a:t>Evaluation finale de </a:t>
            </a:r>
            <a:r>
              <a:rPr lang="fr-FR" sz="2000" dirty="0"/>
              <a:t>la phase 1 </a:t>
            </a:r>
            <a:r>
              <a:rPr lang="fr-FR" sz="2000" dirty="0" smtClean="0"/>
              <a:t>du </a:t>
            </a:r>
            <a:r>
              <a:rPr lang="fr-FR" sz="2000" b="1" dirty="0"/>
              <a:t>Programme Compendium des Compétences Féminines de Côte </a:t>
            </a:r>
            <a:r>
              <a:rPr lang="fr-FR" sz="2000" b="1" dirty="0" smtClean="0"/>
              <a:t>d’Ivoire</a:t>
            </a:r>
            <a:r>
              <a:rPr lang="fr-FR" sz="2000" dirty="0" smtClean="0"/>
              <a:t>, Programme rattaché à la Présidence de la République de Côte d’Ivoire. </a:t>
            </a:r>
            <a:r>
              <a:rPr lang="fr-FR" sz="2000" b="1" i="1" dirty="0"/>
              <a:t>(utilisation de questionnaire en ligne à l’aide de Google </a:t>
            </a:r>
            <a:r>
              <a:rPr lang="fr-FR" sz="2000" b="1" i="1" dirty="0" smtClean="0"/>
              <a:t>Form et d’une équipe d’enquêteurs/enquêteuses).</a:t>
            </a:r>
            <a:endParaRPr lang="fr-FR" sz="2000" b="1" i="1" dirty="0"/>
          </a:p>
          <a:p>
            <a:pPr algn="just">
              <a:buFontTx/>
              <a:buChar char="-"/>
            </a:pPr>
            <a:endParaRPr lang="fr-FR" dirty="0" smtClean="0"/>
          </a:p>
          <a:p>
            <a:pPr algn="just">
              <a:buFontTx/>
              <a:buChar char="-"/>
            </a:pPr>
            <a:endParaRPr lang="fr-FR" dirty="0" smtClean="0">
              <a:solidFill>
                <a:srgbClr val="0000CC"/>
              </a:solidFill>
            </a:endParaRPr>
          </a:p>
        </p:txBody>
      </p:sp>
      <p:sp>
        <p:nvSpPr>
          <p:cNvPr id="1460229" name="Rectangle 5"/>
          <p:cNvSpPr>
            <a:spLocks noChangeArrowheads="1"/>
          </p:cNvSpPr>
          <p:nvPr/>
        </p:nvSpPr>
        <p:spPr bwMode="auto">
          <a:xfrm>
            <a:off x="0" y="10668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eaLnBrk="1" hangingPunct="1">
              <a:lnSpc>
                <a:spcPct val="80000"/>
              </a:lnSpc>
              <a:defRPr/>
            </a:pPr>
            <a:endParaRPr lang="fr-BE" altLang="fr-FR" sz="4000" b="1" dirty="0">
              <a:latin typeface="Arial Narrow" panose="020B0606020202030204" pitchFamily="34" charset="0"/>
            </a:endParaRPr>
          </a:p>
          <a:p>
            <a:pPr eaLnBrk="1" hangingPunct="1">
              <a:lnSpc>
                <a:spcPct val="80000"/>
              </a:lnSpc>
              <a:defRPr/>
            </a:pPr>
            <a:r>
              <a:rPr lang="fr-BE" altLang="fr-FR" sz="4000" dirty="0">
                <a:latin typeface="Arial Narrow" panose="020B0606020202030204" pitchFamily="34" charset="0"/>
              </a:rPr>
              <a:t/>
            </a:r>
            <a:br>
              <a:rPr lang="fr-BE" altLang="fr-FR" sz="4000" dirty="0">
                <a:latin typeface="Arial Narrow" panose="020B0606020202030204" pitchFamily="34" charset="0"/>
              </a:rPr>
            </a:br>
            <a:r>
              <a:rPr lang="fr-BE" altLang="fr-FR" sz="4000" dirty="0">
                <a:latin typeface="Arial Narrow" panose="020B0606020202030204" pitchFamily="34" charset="0"/>
              </a:rPr>
              <a:t> </a:t>
            </a:r>
            <a:endParaRPr lang="fr-FR" altLang="fr-FR" sz="4000" dirty="0">
              <a:latin typeface="Arial Narrow" panose="020B0606020202030204" pitchFamily="34" charset="0"/>
            </a:endParaRPr>
          </a:p>
        </p:txBody>
      </p:sp>
      <p:pic>
        <p:nvPicPr>
          <p:cNvPr id="7" name="Image 6" descr="http://www.competencesfeminines.gouv.ci/img/1500568644img32.jp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39752" y="3717032"/>
            <a:ext cx="4392488" cy="2880320"/>
          </a:xfrm>
          <a:prstGeom prst="rect">
            <a:avLst/>
          </a:prstGeom>
          <a:noFill/>
          <a:ln>
            <a:noFill/>
          </a:ln>
        </p:spPr>
      </p:pic>
    </p:spTree>
    <p:extLst>
      <p:ext uri="{BB962C8B-B14F-4D97-AF65-F5344CB8AC3E}">
        <p14:creationId xmlns:p14="http://schemas.microsoft.com/office/powerpoint/2010/main" val="2743411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226" name="Rectangle 2"/>
          <p:cNvSpPr>
            <a:spLocks noGrp="1" noChangeArrowheads="1"/>
          </p:cNvSpPr>
          <p:nvPr>
            <p:ph type="title"/>
          </p:nvPr>
        </p:nvSpPr>
        <p:spPr>
          <a:xfrm>
            <a:off x="609600" y="84408"/>
            <a:ext cx="7772400" cy="1184352"/>
          </a:xfrm>
          <a:ln w="38100">
            <a:solidFill>
              <a:srgbClr val="00B050"/>
            </a:solidFill>
          </a:ln>
        </p:spPr>
        <p:txBody>
          <a:bodyPr>
            <a:normAutofit/>
          </a:bodyPr>
          <a:lstStyle/>
          <a:p>
            <a:pPr algn="ctr" eaLnBrk="1" hangingPunct="1">
              <a:defRPr/>
            </a:pPr>
            <a:r>
              <a:rPr lang="fr-BE" altLang="fr-FR" b="1" dirty="0" smtClean="0">
                <a:solidFill>
                  <a:srgbClr val="C00000"/>
                </a:solidFill>
                <a:latin typeface="Arial Narrow" panose="020B0606020202030204" pitchFamily="34" charset="0"/>
              </a:rPr>
              <a:t>Evaluation de Projet et programme</a:t>
            </a:r>
            <a:endParaRPr lang="fr-FR" altLang="fr-FR" b="1" dirty="0">
              <a:solidFill>
                <a:srgbClr val="C00000"/>
              </a:solidFill>
              <a:latin typeface="Arial Narrow" panose="020B0606020202030204" pitchFamily="34" charset="0"/>
            </a:endParaRPr>
          </a:p>
        </p:txBody>
      </p:sp>
      <p:sp>
        <p:nvSpPr>
          <p:cNvPr id="99331" name="Rectangle 3"/>
          <p:cNvSpPr>
            <a:spLocks noGrp="1" noChangeArrowheads="1"/>
          </p:cNvSpPr>
          <p:nvPr>
            <p:ph type="body" sz="half" idx="1"/>
          </p:nvPr>
        </p:nvSpPr>
        <p:spPr>
          <a:xfrm>
            <a:off x="723900" y="1896048"/>
            <a:ext cx="7543800" cy="2592288"/>
          </a:xfrm>
        </p:spPr>
        <p:txBody>
          <a:bodyPr>
            <a:normAutofit/>
          </a:bodyPr>
          <a:lstStyle/>
          <a:p>
            <a:pPr algn="just">
              <a:buFontTx/>
              <a:buChar char="-"/>
            </a:pPr>
            <a:r>
              <a:rPr lang="fr-FR" dirty="0" smtClean="0"/>
              <a:t>Evaluation à mi-parcours du Prix d’Excellence « Evaluation d’Or » de Côte d’Ivoire. </a:t>
            </a:r>
            <a:r>
              <a:rPr lang="fr-FR" b="1" i="1" dirty="0" smtClean="0"/>
              <a:t>(utilisation de questionnaire en ligne à l’aide de Google </a:t>
            </a:r>
            <a:r>
              <a:rPr lang="fr-FR" b="1" i="1" dirty="0" err="1" smtClean="0"/>
              <a:t>Form</a:t>
            </a:r>
            <a:r>
              <a:rPr lang="fr-FR" b="1" i="1" dirty="0" smtClean="0"/>
              <a:t>).</a:t>
            </a:r>
          </a:p>
          <a:p>
            <a:pPr marL="0" indent="0" algn="just">
              <a:buNone/>
            </a:pPr>
            <a:endParaRPr lang="fr-FR" b="1" i="1" dirty="0" smtClean="0"/>
          </a:p>
        </p:txBody>
      </p:sp>
      <p:sp>
        <p:nvSpPr>
          <p:cNvPr id="1460229" name="Rectangle 5"/>
          <p:cNvSpPr>
            <a:spLocks noChangeArrowheads="1"/>
          </p:cNvSpPr>
          <p:nvPr/>
        </p:nvSpPr>
        <p:spPr bwMode="auto">
          <a:xfrm>
            <a:off x="0" y="10668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eaLnBrk="1" hangingPunct="1">
              <a:lnSpc>
                <a:spcPct val="80000"/>
              </a:lnSpc>
              <a:defRPr/>
            </a:pPr>
            <a:endParaRPr lang="fr-BE" altLang="fr-FR" sz="4000" b="1" dirty="0">
              <a:latin typeface="Arial Narrow" panose="020B0606020202030204" pitchFamily="34" charset="0"/>
            </a:endParaRPr>
          </a:p>
          <a:p>
            <a:pPr eaLnBrk="1" hangingPunct="1">
              <a:lnSpc>
                <a:spcPct val="80000"/>
              </a:lnSpc>
              <a:defRPr/>
            </a:pPr>
            <a:r>
              <a:rPr lang="fr-BE" altLang="fr-FR" sz="4000" dirty="0">
                <a:latin typeface="Arial Narrow" panose="020B0606020202030204" pitchFamily="34" charset="0"/>
              </a:rPr>
              <a:t/>
            </a:r>
            <a:br>
              <a:rPr lang="fr-BE" altLang="fr-FR" sz="4000" dirty="0">
                <a:latin typeface="Arial Narrow" panose="020B0606020202030204" pitchFamily="34" charset="0"/>
              </a:rPr>
            </a:br>
            <a:r>
              <a:rPr lang="fr-BE" altLang="fr-FR" sz="4000" dirty="0">
                <a:latin typeface="Arial Narrow" panose="020B0606020202030204" pitchFamily="34" charset="0"/>
              </a:rPr>
              <a:t> </a:t>
            </a:r>
            <a:endParaRPr lang="fr-FR" altLang="fr-FR" sz="4000" dirty="0">
              <a:latin typeface="Arial Narrow" panose="020B0606020202030204" pitchFamily="34" charset="0"/>
            </a:endParaRPr>
          </a:p>
        </p:txBody>
      </p:sp>
      <p:pic>
        <p:nvPicPr>
          <p:cNvPr id="2" name="Imag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23900" y="3933056"/>
            <a:ext cx="7812360" cy="2710795"/>
          </a:xfrm>
          <a:prstGeom prst="rect">
            <a:avLst/>
          </a:prstGeom>
        </p:spPr>
      </p:pic>
    </p:spTree>
    <p:extLst>
      <p:ext uri="{BB962C8B-B14F-4D97-AF65-F5344CB8AC3E}">
        <p14:creationId xmlns:p14="http://schemas.microsoft.com/office/powerpoint/2010/main" val="2455498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99592" y="1338730"/>
            <a:ext cx="8064896" cy="3024336"/>
          </a:xfrm>
          <a:prstGeom prst="rect">
            <a:avLst/>
          </a:prstGeom>
          <a:noFill/>
        </p:spPr>
        <p:txBody>
          <a:bodyPr wrap="square" rtlCol="0">
            <a:noAutofit/>
          </a:bodyPr>
          <a:lstStyle/>
          <a:p>
            <a:pPr algn="ctr"/>
            <a:r>
              <a:rPr lang="fr-FR" sz="3600" b="1" dirty="0" smtClean="0">
                <a:solidFill>
                  <a:srgbClr val="C00000"/>
                </a:solidFill>
                <a:latin typeface="Arial Black" panose="020B0A04020102020204" pitchFamily="34" charset="0"/>
              </a:rPr>
              <a:t>3</a:t>
            </a:r>
          </a:p>
          <a:p>
            <a:pPr algn="ctr"/>
            <a:endParaRPr lang="fr-FR" sz="3600" b="1" dirty="0">
              <a:solidFill>
                <a:srgbClr val="C00000"/>
              </a:solidFill>
              <a:latin typeface="Arial Black" panose="020B0A04020102020204" pitchFamily="34" charset="0"/>
            </a:endParaRPr>
          </a:p>
          <a:p>
            <a:pPr algn="ctr"/>
            <a:r>
              <a:rPr lang="fr-FR" sz="3600" b="1" dirty="0" smtClean="0">
                <a:solidFill>
                  <a:srgbClr val="C00000"/>
                </a:solidFill>
                <a:latin typeface="Arial Black" panose="020B0A04020102020204" pitchFamily="34" charset="0"/>
              </a:rPr>
              <a:t>Identification </a:t>
            </a:r>
            <a:r>
              <a:rPr lang="fr-FR" sz="3600" b="1" dirty="0">
                <a:solidFill>
                  <a:srgbClr val="C00000"/>
                </a:solidFill>
                <a:latin typeface="Arial Black" panose="020B0A04020102020204" pitchFamily="34" charset="0"/>
              </a:rPr>
              <a:t>des besoins et Elaboration des </a:t>
            </a:r>
            <a:r>
              <a:rPr lang="fr-FR" sz="3600" b="1" dirty="0" smtClean="0">
                <a:solidFill>
                  <a:srgbClr val="C00000"/>
                </a:solidFill>
                <a:latin typeface="Arial Black" panose="020B0A04020102020204" pitchFamily="34" charset="0"/>
              </a:rPr>
              <a:t>plans </a:t>
            </a:r>
            <a:r>
              <a:rPr lang="fr-FR" sz="3600" b="1" dirty="0">
                <a:solidFill>
                  <a:srgbClr val="C00000"/>
                </a:solidFill>
                <a:latin typeface="Arial Black" panose="020B0A04020102020204" pitchFamily="34" charset="0"/>
              </a:rPr>
              <a:t>d’actions </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5064" y="-6868144"/>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Tree>
    <p:extLst>
      <p:ext uri="{BB962C8B-B14F-4D97-AF65-F5344CB8AC3E}">
        <p14:creationId xmlns:p14="http://schemas.microsoft.com/office/powerpoint/2010/main" val="3637447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type="body" sz="half" idx="1"/>
          </p:nvPr>
        </p:nvSpPr>
        <p:spPr>
          <a:xfrm>
            <a:off x="800100" y="340658"/>
            <a:ext cx="7543800" cy="3738284"/>
          </a:xfrm>
        </p:spPr>
        <p:txBody>
          <a:bodyPr>
            <a:normAutofit/>
          </a:bodyPr>
          <a:lstStyle/>
          <a:p>
            <a:pPr algn="just">
              <a:buFontTx/>
              <a:buChar char="-"/>
            </a:pPr>
            <a:r>
              <a:rPr lang="fr-FR" dirty="0" smtClean="0"/>
              <a:t>Etudes sur les besoins </a:t>
            </a:r>
            <a:r>
              <a:rPr lang="fr-FR" dirty="0"/>
              <a:t>en renforcement de capacités des Evaluateurs émergents de Côte d’ivoire. </a:t>
            </a:r>
            <a:r>
              <a:rPr lang="fr-FR" b="1" i="1" dirty="0"/>
              <a:t>(utilisation de questionnaire en ligne à l’aide de Google </a:t>
            </a:r>
            <a:r>
              <a:rPr lang="fr-FR" b="1" i="1" dirty="0" err="1" smtClean="0"/>
              <a:t>Form</a:t>
            </a:r>
            <a:r>
              <a:rPr lang="fr-FR" b="1" i="1" dirty="0" smtClean="0"/>
              <a:t>);</a:t>
            </a:r>
          </a:p>
          <a:p>
            <a:pPr algn="just">
              <a:buFontTx/>
              <a:buChar char="-"/>
            </a:pPr>
            <a:r>
              <a:rPr lang="fr-FR" dirty="0" smtClean="0"/>
              <a:t>Organisation d’ateliers bilan des activités et participation aux échanges internationaux sur les thématiques d’actualité.</a:t>
            </a:r>
            <a:endParaRPr lang="fr-FR" dirty="0" smtClean="0">
              <a:solidFill>
                <a:srgbClr val="0000CC"/>
              </a:solidFill>
            </a:endParaRPr>
          </a:p>
        </p:txBody>
      </p:sp>
      <p:sp>
        <p:nvSpPr>
          <p:cNvPr id="1460229" name="Rectangle 5"/>
          <p:cNvSpPr>
            <a:spLocks noChangeArrowheads="1"/>
          </p:cNvSpPr>
          <p:nvPr/>
        </p:nvSpPr>
        <p:spPr bwMode="auto">
          <a:xfrm>
            <a:off x="0" y="10668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eaLnBrk="1" hangingPunct="1">
              <a:lnSpc>
                <a:spcPct val="80000"/>
              </a:lnSpc>
              <a:defRPr/>
            </a:pPr>
            <a:endParaRPr lang="fr-BE" altLang="fr-FR" sz="4000" b="1" dirty="0">
              <a:latin typeface="Arial Narrow" panose="020B0606020202030204" pitchFamily="34" charset="0"/>
            </a:endParaRPr>
          </a:p>
          <a:p>
            <a:pPr eaLnBrk="1" hangingPunct="1">
              <a:lnSpc>
                <a:spcPct val="80000"/>
              </a:lnSpc>
              <a:defRPr/>
            </a:pPr>
            <a:r>
              <a:rPr lang="fr-BE" altLang="fr-FR" sz="4000" dirty="0">
                <a:latin typeface="Arial Narrow" panose="020B0606020202030204" pitchFamily="34" charset="0"/>
              </a:rPr>
              <a:t/>
            </a:r>
            <a:br>
              <a:rPr lang="fr-BE" altLang="fr-FR" sz="4000" dirty="0">
                <a:latin typeface="Arial Narrow" panose="020B0606020202030204" pitchFamily="34" charset="0"/>
              </a:rPr>
            </a:br>
            <a:r>
              <a:rPr lang="fr-BE" altLang="fr-FR" sz="4000" dirty="0">
                <a:latin typeface="Arial Narrow" panose="020B0606020202030204" pitchFamily="34" charset="0"/>
              </a:rPr>
              <a:t> </a:t>
            </a:r>
            <a:endParaRPr lang="fr-FR" altLang="fr-FR" sz="4000" dirty="0">
              <a:latin typeface="Arial Narrow" panose="020B0606020202030204" pitchFamily="34" charset="0"/>
            </a:endParaRPr>
          </a:p>
        </p:txBody>
      </p:sp>
      <p:pic>
        <p:nvPicPr>
          <p:cNvPr id="2" name="Imag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99592" y="3647814"/>
            <a:ext cx="7524328" cy="2760943"/>
          </a:xfrm>
          <a:prstGeom prst="rect">
            <a:avLst/>
          </a:prstGeom>
        </p:spPr>
      </p:pic>
    </p:spTree>
    <p:extLst>
      <p:ext uri="{BB962C8B-B14F-4D97-AF65-F5344CB8AC3E}">
        <p14:creationId xmlns:p14="http://schemas.microsoft.com/office/powerpoint/2010/main" val="3927597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063736-504C-4F76-9A80-14C0C0B59F42}" type="slidenum">
              <a:rPr lang="en-US"/>
              <a:pPr fontAlgn="base">
                <a:spcBef>
                  <a:spcPct val="0"/>
                </a:spcBef>
                <a:spcAft>
                  <a:spcPct val="0"/>
                </a:spcAft>
              </a:pPr>
              <a:t>17</a:t>
            </a:fld>
            <a:endParaRPr lang="en-US" dirty="0"/>
          </a:p>
        </p:txBody>
      </p:sp>
      <p:sp>
        <p:nvSpPr>
          <p:cNvPr id="8" name="Légende encadrée avec une bordure 3 7"/>
          <p:cNvSpPr/>
          <p:nvPr/>
        </p:nvSpPr>
        <p:spPr>
          <a:xfrm>
            <a:off x="2555776" y="1676400"/>
            <a:ext cx="4911824" cy="2256656"/>
          </a:xfrm>
          <a:prstGeom prst="accentBorderCallout3">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auto">
              <a:spcAft>
                <a:spcPts val="0"/>
              </a:spcAft>
              <a:defRPr/>
            </a:pPr>
            <a:r>
              <a:rPr lang="fr-FR" sz="3600" b="1" dirty="0" smtClean="0">
                <a:solidFill>
                  <a:srgbClr val="FF0000"/>
                </a:solidFill>
                <a:latin typeface="Arial Black" panose="020B0A04020102020204" pitchFamily="34" charset="0"/>
              </a:rPr>
              <a:t>4</a:t>
            </a:r>
          </a:p>
          <a:p>
            <a:pPr algn="ctr" fontAlgn="auto">
              <a:spcAft>
                <a:spcPts val="0"/>
              </a:spcAft>
              <a:defRPr/>
            </a:pPr>
            <a:endParaRPr lang="fr-FR" sz="3600" b="1" dirty="0">
              <a:ln w="3175" cap="sq" cmpd="dbl">
                <a:noFill/>
              </a:ln>
              <a:solidFill>
                <a:srgbClr val="FF0000"/>
              </a:solidFill>
              <a:latin typeface="Arial Black" panose="020B0A04020102020204" pitchFamily="34" charset="0"/>
            </a:endParaRPr>
          </a:p>
          <a:p>
            <a:pPr algn="ctr" fontAlgn="auto">
              <a:spcAft>
                <a:spcPts val="0"/>
              </a:spcAft>
              <a:defRPr/>
            </a:pPr>
            <a:r>
              <a:rPr lang="fr-FR" sz="3600" b="1" dirty="0" smtClean="0">
                <a:ln w="3175" cap="sq" cmpd="dbl">
                  <a:noFill/>
                </a:ln>
                <a:solidFill>
                  <a:srgbClr val="FF0000"/>
                </a:solidFill>
                <a:latin typeface="Arial Black" panose="020B0A04020102020204" pitchFamily="34" charset="0"/>
              </a:rPr>
              <a:t>Succès et Défis</a:t>
            </a:r>
            <a:endParaRPr lang="en-US" sz="3600" b="1" dirty="0" smtClean="0">
              <a:ln w="3175" cap="sq" cmpd="dbl">
                <a:noFill/>
              </a:ln>
              <a:solidFill>
                <a:srgbClr val="FF0000"/>
              </a:solidFill>
              <a:latin typeface="Arial Black" panose="020B0A04020102020204" pitchFamily="34" charset="0"/>
            </a:endParaRPr>
          </a:p>
          <a:p>
            <a:pPr algn="ctr"/>
            <a:endParaRPr lang="fr-FR" dirty="0">
              <a:latin typeface="Arial Black" panose="020B0A04020102020204" pitchFamily="34" charset="0"/>
            </a:endParaRPr>
          </a:p>
        </p:txBody>
      </p:sp>
      <p:pic>
        <p:nvPicPr>
          <p:cNvPr id="9" name="Picture 2" descr="C:\Program Files (x86)\Microsoft Office\MEDIA\CAGCAT10\j0252349.wmf"/>
          <p:cNvPicPr>
            <a:picLocks noChangeAspect="1" noChangeArrowheads="1"/>
          </p:cNvPicPr>
          <p:nvPr/>
        </p:nvPicPr>
        <p:blipFill>
          <a:blip r:embed="rId3" cstate="print"/>
          <a:srcRect/>
          <a:stretch>
            <a:fillRect/>
          </a:stretch>
        </p:blipFill>
        <p:spPr bwMode="auto">
          <a:xfrm>
            <a:off x="3635896" y="4221088"/>
            <a:ext cx="2514600" cy="1491996"/>
          </a:xfrm>
          <a:prstGeom prst="rect">
            <a:avLst/>
          </a:prstGeom>
          <a:noFill/>
        </p:spPr>
      </p:pic>
    </p:spTree>
    <p:extLst>
      <p:ext uri="{BB962C8B-B14F-4D97-AF65-F5344CB8AC3E}">
        <p14:creationId xmlns:p14="http://schemas.microsoft.com/office/powerpoint/2010/main" val="3414912339"/>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226" name="Rectangle 2"/>
          <p:cNvSpPr>
            <a:spLocks noGrp="1" noChangeArrowheads="1"/>
          </p:cNvSpPr>
          <p:nvPr>
            <p:ph type="title"/>
          </p:nvPr>
        </p:nvSpPr>
        <p:spPr>
          <a:xfrm>
            <a:off x="609600" y="84408"/>
            <a:ext cx="7772400" cy="1328368"/>
          </a:xfrm>
          <a:ln w="38100">
            <a:solidFill>
              <a:srgbClr val="00B050"/>
            </a:solidFill>
          </a:ln>
        </p:spPr>
        <p:txBody>
          <a:bodyPr>
            <a:normAutofit/>
          </a:bodyPr>
          <a:lstStyle/>
          <a:p>
            <a:pPr algn="ctr" eaLnBrk="1" hangingPunct="1">
              <a:defRPr/>
            </a:pPr>
            <a:r>
              <a:rPr lang="fr-BE" altLang="fr-FR" b="1" dirty="0" smtClean="0">
                <a:solidFill>
                  <a:srgbClr val="C00000"/>
                </a:solidFill>
                <a:latin typeface="Arial Narrow" panose="020B0606020202030204" pitchFamily="34" charset="0"/>
              </a:rPr>
              <a:t>Succès</a:t>
            </a:r>
            <a:endParaRPr lang="fr-FR" altLang="fr-FR" b="1" dirty="0">
              <a:solidFill>
                <a:srgbClr val="C00000"/>
              </a:solidFill>
              <a:latin typeface="Arial Narrow" panose="020B0606020202030204" pitchFamily="34" charset="0"/>
            </a:endParaRPr>
          </a:p>
        </p:txBody>
      </p:sp>
      <p:sp>
        <p:nvSpPr>
          <p:cNvPr id="1460229" name="Rectangle 5"/>
          <p:cNvSpPr>
            <a:spLocks noChangeArrowheads="1"/>
          </p:cNvSpPr>
          <p:nvPr/>
        </p:nvSpPr>
        <p:spPr bwMode="auto">
          <a:xfrm>
            <a:off x="0" y="10668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eaLnBrk="1" hangingPunct="1">
              <a:lnSpc>
                <a:spcPct val="80000"/>
              </a:lnSpc>
              <a:defRPr/>
            </a:pPr>
            <a:endParaRPr lang="fr-BE" altLang="fr-FR" sz="4000" b="1" dirty="0">
              <a:latin typeface="Arial Narrow" panose="020B0606020202030204" pitchFamily="34" charset="0"/>
            </a:endParaRPr>
          </a:p>
          <a:p>
            <a:pPr eaLnBrk="1" hangingPunct="1">
              <a:lnSpc>
                <a:spcPct val="80000"/>
              </a:lnSpc>
              <a:defRPr/>
            </a:pPr>
            <a:r>
              <a:rPr lang="fr-BE" altLang="fr-FR" sz="4000" dirty="0">
                <a:latin typeface="Arial Narrow" panose="020B0606020202030204" pitchFamily="34" charset="0"/>
              </a:rPr>
              <a:t/>
            </a:r>
            <a:br>
              <a:rPr lang="fr-BE" altLang="fr-FR" sz="4000" dirty="0">
                <a:latin typeface="Arial Narrow" panose="020B0606020202030204" pitchFamily="34" charset="0"/>
              </a:rPr>
            </a:br>
            <a:r>
              <a:rPr lang="fr-BE" altLang="fr-FR" sz="4000" dirty="0">
                <a:latin typeface="Arial Narrow" panose="020B0606020202030204" pitchFamily="34" charset="0"/>
              </a:rPr>
              <a:t> </a:t>
            </a:r>
            <a:endParaRPr lang="fr-FR" altLang="fr-FR" sz="4000" dirty="0">
              <a:latin typeface="Arial Narrow" panose="020B0606020202030204" pitchFamily="34" charset="0"/>
            </a:endParaRPr>
          </a:p>
        </p:txBody>
      </p:sp>
      <p:sp>
        <p:nvSpPr>
          <p:cNvPr id="7" name="Rectangle 3"/>
          <p:cNvSpPr>
            <a:spLocks noGrp="1" noChangeArrowheads="1"/>
          </p:cNvSpPr>
          <p:nvPr>
            <p:ph idx="1"/>
          </p:nvPr>
        </p:nvSpPr>
        <p:spPr>
          <a:xfrm>
            <a:off x="609600" y="1916832"/>
            <a:ext cx="7922840" cy="4525963"/>
          </a:xfrm>
        </p:spPr>
        <p:txBody>
          <a:bodyPr>
            <a:normAutofit fontScale="92500" lnSpcReduction="20000"/>
          </a:bodyPr>
          <a:lstStyle/>
          <a:p>
            <a:pPr algn="just" eaLnBrk="1" hangingPunct="1">
              <a:lnSpc>
                <a:spcPct val="80000"/>
              </a:lnSpc>
            </a:pPr>
            <a:r>
              <a:rPr lang="en-US" altLang="en-US" sz="2600" dirty="0" err="1" smtClean="0">
                <a:solidFill>
                  <a:srgbClr val="0000CC"/>
                </a:solidFill>
              </a:rPr>
              <a:t>Lauréates</a:t>
            </a:r>
            <a:r>
              <a:rPr lang="en-US" altLang="en-US" sz="2600" dirty="0" smtClean="0">
                <a:solidFill>
                  <a:srgbClr val="0000CC"/>
                </a:solidFill>
              </a:rPr>
              <a:t> de </a:t>
            </a:r>
            <a:r>
              <a:rPr lang="en-US" altLang="en-US" sz="2600" dirty="0" err="1" smtClean="0">
                <a:solidFill>
                  <a:srgbClr val="0000CC"/>
                </a:solidFill>
              </a:rPr>
              <a:t>deux</a:t>
            </a:r>
            <a:r>
              <a:rPr lang="en-US" altLang="en-US" sz="2600" dirty="0" smtClean="0">
                <a:solidFill>
                  <a:srgbClr val="0000CC"/>
                </a:solidFill>
              </a:rPr>
              <a:t> </a:t>
            </a:r>
            <a:r>
              <a:rPr lang="en-US" altLang="en-US" sz="2600" dirty="0" err="1" smtClean="0">
                <a:solidFill>
                  <a:srgbClr val="0000CC"/>
                </a:solidFill>
              </a:rPr>
              <a:t>éditions</a:t>
            </a:r>
            <a:r>
              <a:rPr lang="en-US" altLang="en-US" sz="2600" dirty="0" smtClean="0">
                <a:solidFill>
                  <a:srgbClr val="0000CC"/>
                </a:solidFill>
              </a:rPr>
              <a:t> (2016 et 2018) du Programme de petites subventions (P2P) de EvalPartners;</a:t>
            </a:r>
          </a:p>
          <a:p>
            <a:pPr algn="just" eaLnBrk="1" hangingPunct="1">
              <a:lnSpc>
                <a:spcPct val="80000"/>
              </a:lnSpc>
            </a:pPr>
            <a:endParaRPr lang="en-US" altLang="en-US" sz="2600" dirty="0" smtClean="0"/>
          </a:p>
          <a:p>
            <a:pPr algn="just">
              <a:lnSpc>
                <a:spcPct val="80000"/>
              </a:lnSpc>
            </a:pPr>
            <a:r>
              <a:rPr lang="en-US" altLang="en-US" sz="2600" dirty="0" smtClean="0"/>
              <a:t>Succès à l’appel à candidature international pour le programme de bourse de participation au Forum Global de EvalPartners à </a:t>
            </a:r>
            <a:r>
              <a:rPr lang="fr-FR" sz="2600" dirty="0"/>
              <a:t>Bishkek, République du </a:t>
            </a:r>
            <a:r>
              <a:rPr lang="fr-FR" sz="2600" dirty="0" smtClean="0"/>
              <a:t>Kirghizistan;</a:t>
            </a:r>
          </a:p>
          <a:p>
            <a:pPr algn="just">
              <a:lnSpc>
                <a:spcPct val="80000"/>
              </a:lnSpc>
            </a:pPr>
            <a:endParaRPr lang="fr-FR" sz="2600" dirty="0" smtClean="0"/>
          </a:p>
          <a:p>
            <a:pPr algn="just">
              <a:lnSpc>
                <a:spcPct val="80000"/>
              </a:lnSpc>
            </a:pPr>
            <a:r>
              <a:rPr lang="fr-FR" altLang="en-US" sz="2600" dirty="0" smtClean="0"/>
              <a:t>Signature de Convention de partenariat avec plusieurs VOPE (Tchad, Togo, etc.);</a:t>
            </a:r>
          </a:p>
          <a:p>
            <a:pPr marL="0" indent="0" algn="just">
              <a:lnSpc>
                <a:spcPct val="80000"/>
              </a:lnSpc>
              <a:buNone/>
            </a:pPr>
            <a:endParaRPr lang="fr-FR" altLang="en-US" sz="2600" dirty="0" smtClean="0"/>
          </a:p>
          <a:p>
            <a:pPr algn="just">
              <a:lnSpc>
                <a:spcPct val="80000"/>
              </a:lnSpc>
            </a:pPr>
            <a:r>
              <a:rPr lang="fr-FR" altLang="en-US" sz="2600" dirty="0" smtClean="0">
                <a:solidFill>
                  <a:srgbClr val="0000CC"/>
                </a:solidFill>
              </a:rPr>
              <a:t>Création d’un plateforme </a:t>
            </a:r>
            <a:r>
              <a:rPr lang="fr-FR" altLang="en-US" sz="2600" dirty="0">
                <a:solidFill>
                  <a:srgbClr val="0000CC"/>
                </a:solidFill>
              </a:rPr>
              <a:t>dynamique d’information </a:t>
            </a:r>
            <a:r>
              <a:rPr lang="fr-FR" altLang="en-US" sz="2600" dirty="0" smtClean="0">
                <a:solidFill>
                  <a:srgbClr val="0000CC"/>
                </a:solidFill>
              </a:rPr>
              <a:t>pour les spécialistes en </a:t>
            </a:r>
            <a:r>
              <a:rPr lang="fr-FR" altLang="en-US" sz="2600" dirty="0">
                <a:solidFill>
                  <a:srgbClr val="0000CC"/>
                </a:solidFill>
              </a:rPr>
              <a:t>é</a:t>
            </a:r>
            <a:r>
              <a:rPr lang="fr-FR" altLang="en-US" sz="2600" dirty="0" smtClean="0">
                <a:solidFill>
                  <a:srgbClr val="0000CC"/>
                </a:solidFill>
              </a:rPr>
              <a:t>valuations et les évaluateurs émergents </a:t>
            </a:r>
            <a:r>
              <a:rPr lang="fr-FR" altLang="en-US" sz="2600" b="1" i="1" dirty="0" smtClean="0">
                <a:solidFill>
                  <a:srgbClr val="0000CC"/>
                </a:solidFill>
              </a:rPr>
              <a:t>(57 000 visites du site web, 323 LIKE de la page facebook et 10 655 Followers sur </a:t>
            </a:r>
            <a:r>
              <a:rPr lang="fr-FR" altLang="en-US" sz="2600" b="1" i="1" dirty="0" err="1" smtClean="0">
                <a:solidFill>
                  <a:srgbClr val="0000CC"/>
                </a:solidFill>
              </a:rPr>
              <a:t>Linkedin</a:t>
            </a:r>
            <a:r>
              <a:rPr lang="fr-FR" altLang="en-US" sz="2600" b="1" i="1" dirty="0" smtClean="0">
                <a:solidFill>
                  <a:srgbClr val="0000CC"/>
                </a:solidFill>
              </a:rPr>
              <a:t>).</a:t>
            </a:r>
          </a:p>
          <a:p>
            <a:pPr algn="just">
              <a:lnSpc>
                <a:spcPct val="80000"/>
              </a:lnSpc>
            </a:pPr>
            <a:endParaRPr lang="fr-FR" altLang="en-US" sz="2600" b="1" i="1" dirty="0" smtClean="0">
              <a:solidFill>
                <a:srgbClr val="0000CC"/>
              </a:solidFill>
            </a:endParaRPr>
          </a:p>
          <a:p>
            <a:pPr algn="just">
              <a:lnSpc>
                <a:spcPct val="80000"/>
              </a:lnSpc>
            </a:pPr>
            <a:r>
              <a:rPr lang="fr-FR" altLang="en-US" sz="2600" i="1" dirty="0" smtClean="0">
                <a:solidFill>
                  <a:srgbClr val="0000CC"/>
                </a:solidFill>
              </a:rPr>
              <a:t>Excellente collaboration avec E4D pour la mise en œuvre des activités en Côte d’Ivoire</a:t>
            </a:r>
            <a:r>
              <a:rPr lang="fr-FR" altLang="en-US" sz="2600" i="1" dirty="0" smtClean="0"/>
              <a:t>.</a:t>
            </a:r>
          </a:p>
          <a:p>
            <a:pPr algn="just">
              <a:lnSpc>
                <a:spcPct val="80000"/>
              </a:lnSpc>
            </a:pPr>
            <a:endParaRPr lang="en-US" altLang="en-US" sz="3200" dirty="0" smtClean="0"/>
          </a:p>
          <a:p>
            <a:pPr algn="just" eaLnBrk="1" hangingPunct="1">
              <a:lnSpc>
                <a:spcPct val="80000"/>
              </a:lnSpc>
            </a:pPr>
            <a:endParaRPr lang="en-US" altLang="en-US" sz="3600" dirty="0"/>
          </a:p>
          <a:p>
            <a:pPr eaLnBrk="1" hangingPunct="1">
              <a:lnSpc>
                <a:spcPct val="80000"/>
              </a:lnSpc>
            </a:pPr>
            <a:endParaRPr lang="en-US" altLang="en-US" sz="2800" dirty="0"/>
          </a:p>
          <a:p>
            <a:pPr eaLnBrk="1" hangingPunct="1">
              <a:lnSpc>
                <a:spcPct val="80000"/>
              </a:lnSpc>
            </a:pPr>
            <a:endParaRPr lang="en-US" altLang="en-US" sz="2800" dirty="0"/>
          </a:p>
          <a:p>
            <a:pPr eaLnBrk="1" hangingPunct="1">
              <a:lnSpc>
                <a:spcPct val="80000"/>
              </a:lnSpc>
            </a:pPr>
            <a:endParaRPr lang="en-US" altLang="en-US" sz="2800" dirty="0">
              <a:solidFill>
                <a:srgbClr val="002060"/>
              </a:solidFill>
            </a:endParaRPr>
          </a:p>
          <a:p>
            <a:pPr eaLnBrk="1" hangingPunct="1">
              <a:lnSpc>
                <a:spcPct val="80000"/>
              </a:lnSpc>
            </a:pPr>
            <a:endParaRPr lang="en-US" altLang="en-US" sz="2800" dirty="0">
              <a:solidFill>
                <a:srgbClr val="002060"/>
              </a:solidFill>
            </a:endParaRPr>
          </a:p>
          <a:p>
            <a:pPr eaLnBrk="1" hangingPunct="1">
              <a:lnSpc>
                <a:spcPct val="80000"/>
              </a:lnSpc>
            </a:pPr>
            <a:endParaRPr lang="fr-CH" altLang="en-US" sz="2800" dirty="0">
              <a:solidFill>
                <a:srgbClr val="002060"/>
              </a:solidFill>
            </a:endParaRPr>
          </a:p>
          <a:p>
            <a:pPr eaLnBrk="1" hangingPunct="1">
              <a:lnSpc>
                <a:spcPct val="80000"/>
              </a:lnSpc>
            </a:pPr>
            <a:endParaRPr lang="fr-CH" altLang="en-US" sz="2800" dirty="0">
              <a:solidFill>
                <a:srgbClr val="002060"/>
              </a:solidFill>
            </a:endParaRPr>
          </a:p>
          <a:p>
            <a:pPr eaLnBrk="1" hangingPunct="1">
              <a:lnSpc>
                <a:spcPct val="80000"/>
              </a:lnSpc>
            </a:pPr>
            <a:endParaRPr lang="en-US" altLang="en-US" sz="2800" dirty="0">
              <a:solidFill>
                <a:srgbClr val="002060"/>
              </a:solidFill>
            </a:endParaRPr>
          </a:p>
        </p:txBody>
      </p:sp>
    </p:spTree>
    <p:extLst>
      <p:ext uri="{BB962C8B-B14F-4D97-AF65-F5344CB8AC3E}">
        <p14:creationId xmlns:p14="http://schemas.microsoft.com/office/powerpoint/2010/main" val="23891746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226" name="Rectangle 2"/>
          <p:cNvSpPr>
            <a:spLocks noGrp="1" noChangeArrowheads="1"/>
          </p:cNvSpPr>
          <p:nvPr>
            <p:ph type="title"/>
          </p:nvPr>
        </p:nvSpPr>
        <p:spPr>
          <a:xfrm>
            <a:off x="609600" y="84408"/>
            <a:ext cx="7772400" cy="1328368"/>
          </a:xfrm>
          <a:ln w="38100">
            <a:solidFill>
              <a:srgbClr val="00B050"/>
            </a:solidFill>
          </a:ln>
        </p:spPr>
        <p:txBody>
          <a:bodyPr>
            <a:normAutofit/>
          </a:bodyPr>
          <a:lstStyle/>
          <a:p>
            <a:pPr algn="ctr" eaLnBrk="1" hangingPunct="1">
              <a:defRPr/>
            </a:pPr>
            <a:r>
              <a:rPr lang="fr-BE" altLang="fr-FR" b="1" dirty="0" smtClean="0">
                <a:solidFill>
                  <a:srgbClr val="C00000"/>
                </a:solidFill>
                <a:latin typeface="Arial Narrow" panose="020B0606020202030204" pitchFamily="34" charset="0"/>
              </a:rPr>
              <a:t>Défis</a:t>
            </a:r>
            <a:endParaRPr lang="fr-FR" altLang="fr-FR" b="1" dirty="0">
              <a:solidFill>
                <a:srgbClr val="C00000"/>
              </a:solidFill>
              <a:latin typeface="Arial Narrow" panose="020B0606020202030204" pitchFamily="34" charset="0"/>
            </a:endParaRPr>
          </a:p>
        </p:txBody>
      </p:sp>
      <p:sp>
        <p:nvSpPr>
          <p:cNvPr id="1460229" name="Rectangle 5"/>
          <p:cNvSpPr>
            <a:spLocks noChangeArrowheads="1"/>
          </p:cNvSpPr>
          <p:nvPr/>
        </p:nvSpPr>
        <p:spPr bwMode="auto">
          <a:xfrm>
            <a:off x="0" y="10668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eaLnBrk="1" hangingPunct="1">
              <a:lnSpc>
                <a:spcPct val="80000"/>
              </a:lnSpc>
              <a:defRPr/>
            </a:pPr>
            <a:endParaRPr lang="fr-BE" altLang="fr-FR" sz="4000" b="1" dirty="0">
              <a:latin typeface="Arial Narrow" panose="020B0606020202030204" pitchFamily="34" charset="0"/>
            </a:endParaRPr>
          </a:p>
          <a:p>
            <a:pPr eaLnBrk="1" hangingPunct="1">
              <a:lnSpc>
                <a:spcPct val="80000"/>
              </a:lnSpc>
              <a:defRPr/>
            </a:pPr>
            <a:r>
              <a:rPr lang="fr-BE" altLang="fr-FR" sz="4000" dirty="0">
                <a:latin typeface="Arial Narrow" panose="020B0606020202030204" pitchFamily="34" charset="0"/>
              </a:rPr>
              <a:t/>
            </a:r>
            <a:br>
              <a:rPr lang="fr-BE" altLang="fr-FR" sz="4000" dirty="0">
                <a:latin typeface="Arial Narrow" panose="020B0606020202030204" pitchFamily="34" charset="0"/>
              </a:rPr>
            </a:br>
            <a:r>
              <a:rPr lang="fr-BE" altLang="fr-FR" sz="4000" dirty="0">
                <a:latin typeface="Arial Narrow" panose="020B0606020202030204" pitchFamily="34" charset="0"/>
              </a:rPr>
              <a:t> </a:t>
            </a:r>
            <a:endParaRPr lang="fr-FR" altLang="fr-FR" sz="4000" dirty="0">
              <a:latin typeface="Arial Narrow" panose="020B0606020202030204" pitchFamily="34" charset="0"/>
            </a:endParaRPr>
          </a:p>
        </p:txBody>
      </p:sp>
      <p:sp>
        <p:nvSpPr>
          <p:cNvPr id="7" name="Rectangle 3"/>
          <p:cNvSpPr>
            <a:spLocks noGrp="1" noChangeArrowheads="1"/>
          </p:cNvSpPr>
          <p:nvPr>
            <p:ph idx="1"/>
          </p:nvPr>
        </p:nvSpPr>
        <p:spPr>
          <a:xfrm>
            <a:off x="639597" y="2132856"/>
            <a:ext cx="8229600" cy="4525963"/>
          </a:xfrm>
        </p:spPr>
        <p:txBody>
          <a:bodyPr>
            <a:normAutofit/>
          </a:bodyPr>
          <a:lstStyle/>
          <a:p>
            <a:pPr algn="just" eaLnBrk="1" hangingPunct="1">
              <a:lnSpc>
                <a:spcPct val="80000"/>
              </a:lnSpc>
            </a:pPr>
            <a:r>
              <a:rPr lang="en-US" altLang="en-US" dirty="0" smtClean="0">
                <a:solidFill>
                  <a:srgbClr val="0000CC"/>
                </a:solidFill>
              </a:rPr>
              <a:t>Les limites du volontariat dans les VOPEs (disponibilité des experts, etc.);</a:t>
            </a:r>
          </a:p>
          <a:p>
            <a:pPr algn="just" eaLnBrk="1" hangingPunct="1">
              <a:lnSpc>
                <a:spcPct val="80000"/>
              </a:lnSpc>
            </a:pPr>
            <a:endParaRPr lang="en-US" altLang="en-US" dirty="0" smtClean="0"/>
          </a:p>
          <a:p>
            <a:pPr algn="just" eaLnBrk="1" hangingPunct="1">
              <a:lnSpc>
                <a:spcPct val="80000"/>
              </a:lnSpc>
            </a:pPr>
            <a:r>
              <a:rPr lang="en-US" altLang="en-US" dirty="0" smtClean="0">
                <a:solidFill>
                  <a:srgbClr val="0000CC"/>
                </a:solidFill>
              </a:rPr>
              <a:t>Difficultés de mobilisation des ressources financières pour la réalisation des activités;</a:t>
            </a:r>
          </a:p>
          <a:p>
            <a:pPr algn="just" eaLnBrk="1" hangingPunct="1">
              <a:lnSpc>
                <a:spcPct val="80000"/>
              </a:lnSpc>
            </a:pPr>
            <a:endParaRPr lang="en-US" altLang="en-US" dirty="0" smtClean="0"/>
          </a:p>
          <a:p>
            <a:pPr algn="just" eaLnBrk="1" hangingPunct="1">
              <a:lnSpc>
                <a:spcPct val="80000"/>
              </a:lnSpc>
            </a:pPr>
            <a:r>
              <a:rPr lang="en-US" altLang="en-US" dirty="0" smtClean="0"/>
              <a:t>Difficultés pour les évaluateurs émergents et jeunes chercheurs à se consacrer uniquement à l’évaluation de projet (faible publication et travaux de fin de formation en évaluation de projet et politique publique).</a:t>
            </a:r>
          </a:p>
          <a:p>
            <a:pPr algn="just" eaLnBrk="1" hangingPunct="1">
              <a:lnSpc>
                <a:spcPct val="80000"/>
              </a:lnSpc>
            </a:pPr>
            <a:endParaRPr lang="en-US" altLang="en-US" sz="3200" dirty="0" smtClean="0"/>
          </a:p>
          <a:p>
            <a:pPr algn="just" eaLnBrk="1" hangingPunct="1">
              <a:lnSpc>
                <a:spcPct val="80000"/>
              </a:lnSpc>
            </a:pPr>
            <a:endParaRPr lang="en-US" altLang="en-US" sz="3200" dirty="0" smtClean="0"/>
          </a:p>
          <a:p>
            <a:pPr eaLnBrk="1" hangingPunct="1">
              <a:lnSpc>
                <a:spcPct val="80000"/>
              </a:lnSpc>
            </a:pPr>
            <a:endParaRPr lang="en-US" altLang="en-US" sz="2800" dirty="0"/>
          </a:p>
          <a:p>
            <a:pPr eaLnBrk="1" hangingPunct="1">
              <a:lnSpc>
                <a:spcPct val="80000"/>
              </a:lnSpc>
            </a:pPr>
            <a:endParaRPr lang="en-US" altLang="en-US" sz="2800" dirty="0"/>
          </a:p>
          <a:p>
            <a:pPr eaLnBrk="1" hangingPunct="1">
              <a:lnSpc>
                <a:spcPct val="80000"/>
              </a:lnSpc>
            </a:pPr>
            <a:endParaRPr lang="en-US" altLang="en-US" sz="2800" dirty="0">
              <a:solidFill>
                <a:srgbClr val="002060"/>
              </a:solidFill>
            </a:endParaRPr>
          </a:p>
          <a:p>
            <a:pPr eaLnBrk="1" hangingPunct="1">
              <a:lnSpc>
                <a:spcPct val="80000"/>
              </a:lnSpc>
            </a:pPr>
            <a:endParaRPr lang="en-US" altLang="en-US" sz="2800" dirty="0">
              <a:solidFill>
                <a:srgbClr val="002060"/>
              </a:solidFill>
            </a:endParaRPr>
          </a:p>
          <a:p>
            <a:pPr eaLnBrk="1" hangingPunct="1">
              <a:lnSpc>
                <a:spcPct val="80000"/>
              </a:lnSpc>
            </a:pPr>
            <a:endParaRPr lang="fr-CH" altLang="en-US" sz="2800" dirty="0">
              <a:solidFill>
                <a:srgbClr val="002060"/>
              </a:solidFill>
            </a:endParaRPr>
          </a:p>
          <a:p>
            <a:pPr eaLnBrk="1" hangingPunct="1">
              <a:lnSpc>
                <a:spcPct val="80000"/>
              </a:lnSpc>
            </a:pPr>
            <a:endParaRPr lang="fr-CH" altLang="en-US" sz="2800" dirty="0">
              <a:solidFill>
                <a:srgbClr val="002060"/>
              </a:solidFill>
            </a:endParaRPr>
          </a:p>
          <a:p>
            <a:pPr eaLnBrk="1" hangingPunct="1">
              <a:lnSpc>
                <a:spcPct val="80000"/>
              </a:lnSpc>
            </a:pPr>
            <a:endParaRPr lang="en-US" altLang="en-US" sz="2800" dirty="0">
              <a:solidFill>
                <a:srgbClr val="002060"/>
              </a:solidFill>
            </a:endParaRPr>
          </a:p>
        </p:txBody>
      </p:sp>
    </p:spTree>
    <p:extLst>
      <p:ext uri="{BB962C8B-B14F-4D97-AF65-F5344CB8AC3E}">
        <p14:creationId xmlns:p14="http://schemas.microsoft.com/office/powerpoint/2010/main" val="2410307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843808" y="260648"/>
            <a:ext cx="4104456" cy="1143000"/>
          </a:xfrm>
          <a:ln w="28575">
            <a:solidFill>
              <a:srgbClr val="FFC000"/>
            </a:solidFill>
          </a:ln>
        </p:spPr>
        <p:txBody>
          <a:bodyPr>
            <a:normAutofit/>
          </a:bodyPr>
          <a:lstStyle/>
          <a:p>
            <a:pPr algn="ctr"/>
            <a:r>
              <a:rPr lang="fr-FR" b="1" dirty="0" smtClean="0">
                <a:solidFill>
                  <a:srgbClr val="7030A0"/>
                </a:solidFill>
              </a:rPr>
              <a:t>SOMMAIRE</a:t>
            </a:r>
            <a:endParaRPr lang="fr-FR" b="1" dirty="0">
              <a:solidFill>
                <a:srgbClr val="7030A0"/>
              </a:solidFill>
            </a:endParaRPr>
          </a:p>
        </p:txBody>
      </p:sp>
      <p:sp>
        <p:nvSpPr>
          <p:cNvPr id="5" name="Content Placeholder 4"/>
          <p:cNvSpPr>
            <a:spLocks noGrp="1"/>
          </p:cNvSpPr>
          <p:nvPr>
            <p:ph idx="1"/>
            <p:custDataLst>
              <p:tags r:id="rId3"/>
            </p:custDataLst>
          </p:nvPr>
        </p:nvSpPr>
        <p:spPr>
          <a:xfrm>
            <a:off x="755576" y="1700808"/>
            <a:ext cx="8077200" cy="4824536"/>
          </a:xfrm>
        </p:spPr>
        <p:txBody>
          <a:bodyPr>
            <a:normAutofit fontScale="92500" lnSpcReduction="20000"/>
          </a:bodyPr>
          <a:lstStyle/>
          <a:p>
            <a:pPr marL="514350" indent="-514350" algn="just">
              <a:buFont typeface="+mj-lt"/>
              <a:buAutoNum type="arabicPeriod"/>
            </a:pPr>
            <a:r>
              <a:rPr lang="fr-FR" b="1" dirty="0" smtClean="0">
                <a:solidFill>
                  <a:srgbClr val="FF0000"/>
                </a:solidFill>
              </a:rPr>
              <a:t>Aperçu des activités de 2IEval</a:t>
            </a:r>
          </a:p>
          <a:p>
            <a:pPr marL="514350" indent="-514350" algn="just">
              <a:buFont typeface="+mj-lt"/>
              <a:buAutoNum type="arabicPeriod"/>
            </a:pPr>
            <a:endParaRPr lang="fr-FR" b="1" dirty="0"/>
          </a:p>
          <a:p>
            <a:pPr marL="514350" indent="-514350" algn="just">
              <a:buFont typeface="+mj-lt"/>
              <a:buAutoNum type="arabicPeriod"/>
            </a:pPr>
            <a:r>
              <a:rPr lang="fr-FR" b="1" dirty="0" smtClean="0">
                <a:solidFill>
                  <a:srgbClr val="0070C0"/>
                </a:solidFill>
              </a:rPr>
              <a:t>Types de renforcement de capacités réalisés</a:t>
            </a:r>
          </a:p>
          <a:p>
            <a:pPr marL="514350" indent="-514350" algn="just">
              <a:buFont typeface="+mj-lt"/>
              <a:buAutoNum type="arabicPeriod"/>
            </a:pPr>
            <a:endParaRPr lang="fr-FR" b="1" dirty="0" smtClean="0"/>
          </a:p>
          <a:p>
            <a:pPr marL="514350" indent="-514350" algn="just">
              <a:buFont typeface="+mj-lt"/>
              <a:buAutoNum type="arabicPeriod"/>
            </a:pPr>
            <a:r>
              <a:rPr lang="fr-FR" b="1" dirty="0" smtClean="0">
                <a:solidFill>
                  <a:srgbClr val="006600"/>
                </a:solidFill>
              </a:rPr>
              <a:t>Identification des besoins et Elaboration des plans d’actions </a:t>
            </a:r>
          </a:p>
          <a:p>
            <a:pPr marL="514350" indent="-514350" algn="just">
              <a:buFont typeface="+mj-lt"/>
              <a:buAutoNum type="arabicPeriod"/>
            </a:pPr>
            <a:endParaRPr lang="fr-FR" b="1" dirty="0" smtClean="0"/>
          </a:p>
          <a:p>
            <a:pPr marL="514350" indent="-514350" algn="just">
              <a:buFont typeface="+mj-lt"/>
              <a:buAutoNum type="arabicPeriod"/>
            </a:pPr>
            <a:r>
              <a:rPr lang="fr-FR" b="1" dirty="0" smtClean="0">
                <a:solidFill>
                  <a:srgbClr val="7030A0"/>
                </a:solidFill>
              </a:rPr>
              <a:t>Succès et défis</a:t>
            </a:r>
          </a:p>
          <a:p>
            <a:pPr marL="514350" indent="-514350" algn="just">
              <a:buFont typeface="+mj-lt"/>
              <a:buAutoNum type="arabicPeriod"/>
            </a:pPr>
            <a:endParaRPr lang="fr-FR" b="1" dirty="0" smtClean="0"/>
          </a:p>
          <a:p>
            <a:pPr marL="514350" indent="-514350" algn="just">
              <a:buFont typeface="+mj-lt"/>
              <a:buAutoNum type="arabicPeriod"/>
            </a:pPr>
            <a:r>
              <a:rPr lang="fr-FR" b="1" dirty="0" smtClean="0">
                <a:solidFill>
                  <a:srgbClr val="CC00FF"/>
                </a:solidFill>
              </a:rPr>
              <a:t>Leçons apprises et recommandations</a:t>
            </a:r>
            <a:endParaRPr lang="fr-FR" b="1" dirty="0">
              <a:solidFill>
                <a:srgbClr val="CC00FF"/>
              </a:solidFill>
            </a:endParaRPr>
          </a:p>
        </p:txBody>
      </p:sp>
    </p:spTree>
    <p:custDataLst>
      <p:tags r:id="rId1"/>
    </p:custDataLst>
    <p:extLst>
      <p:ext uri="{BB962C8B-B14F-4D97-AF65-F5344CB8AC3E}">
        <p14:creationId xmlns:p14="http://schemas.microsoft.com/office/powerpoint/2010/main" val="543706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p:tgtEl>
                                          <p:spTgt spid="5">
                                            <p:txEl>
                                              <p:pRg st="8" end="8"/>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924944"/>
            <a:ext cx="8303840" cy="2253208"/>
          </a:xfrm>
        </p:spPr>
        <p:txBody>
          <a:bodyPr>
            <a:normAutofit/>
          </a:bodyPr>
          <a:lstStyle/>
          <a:p>
            <a:pPr algn="ctr"/>
            <a:r>
              <a:rPr lang="fr-FR" sz="6000" dirty="0" smtClean="0">
                <a:solidFill>
                  <a:srgbClr val="FF6600"/>
                </a:solidFill>
              </a:rPr>
              <a:t>Leçons apprises</a:t>
            </a:r>
            <a:br>
              <a:rPr lang="fr-FR" sz="6000" dirty="0" smtClean="0">
                <a:solidFill>
                  <a:srgbClr val="FF6600"/>
                </a:solidFill>
              </a:rPr>
            </a:br>
            <a:r>
              <a:rPr lang="fr-FR" sz="6000" dirty="0" smtClean="0">
                <a:solidFill>
                  <a:srgbClr val="FF6600"/>
                </a:solidFill>
              </a:rPr>
              <a:t> et recommandations</a:t>
            </a:r>
            <a:endParaRPr lang="fr-FR" sz="6000" dirty="0">
              <a:solidFill>
                <a:srgbClr val="FF6600"/>
              </a:solidFill>
            </a:endParaRPr>
          </a:p>
        </p:txBody>
      </p:sp>
      <p:sp>
        <p:nvSpPr>
          <p:cNvPr id="4" name="5-Point Star 5"/>
          <p:cNvSpPr/>
          <p:nvPr/>
        </p:nvSpPr>
        <p:spPr>
          <a:xfrm>
            <a:off x="4691472" y="1484784"/>
            <a:ext cx="2232248" cy="1800200"/>
          </a:xfrm>
          <a:prstGeom prst="star5">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347696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226" name="Rectangle 2"/>
          <p:cNvSpPr>
            <a:spLocks noGrp="1" noChangeArrowheads="1"/>
          </p:cNvSpPr>
          <p:nvPr>
            <p:ph type="title"/>
          </p:nvPr>
        </p:nvSpPr>
        <p:spPr>
          <a:xfrm>
            <a:off x="609600" y="84408"/>
            <a:ext cx="7772400" cy="914400"/>
          </a:xfrm>
          <a:ln w="38100">
            <a:solidFill>
              <a:srgbClr val="00B050"/>
            </a:solidFill>
          </a:ln>
        </p:spPr>
        <p:txBody>
          <a:bodyPr>
            <a:normAutofit/>
          </a:bodyPr>
          <a:lstStyle/>
          <a:p>
            <a:pPr algn="ctr"/>
            <a:r>
              <a:rPr lang="fr-FR" b="1" dirty="0" smtClean="0">
                <a:solidFill>
                  <a:srgbClr val="CC00FF"/>
                </a:solidFill>
              </a:rPr>
              <a:t>Conseils et Recommandations</a:t>
            </a:r>
            <a:endParaRPr lang="fr-FR" b="1" dirty="0">
              <a:solidFill>
                <a:srgbClr val="CC00FF"/>
              </a:solidFill>
            </a:endParaRPr>
          </a:p>
        </p:txBody>
      </p:sp>
      <p:sp>
        <p:nvSpPr>
          <p:cNvPr id="99331" name="Rectangle 3"/>
          <p:cNvSpPr>
            <a:spLocks noGrp="1" noChangeArrowheads="1"/>
          </p:cNvSpPr>
          <p:nvPr>
            <p:ph type="body" sz="half" idx="1"/>
          </p:nvPr>
        </p:nvSpPr>
        <p:spPr>
          <a:xfrm>
            <a:off x="609600" y="1340768"/>
            <a:ext cx="7543800" cy="5517232"/>
          </a:xfrm>
        </p:spPr>
        <p:txBody>
          <a:bodyPr>
            <a:normAutofit/>
          </a:bodyPr>
          <a:lstStyle/>
          <a:p>
            <a:pPr algn="just" defTabSz="363538"/>
            <a:r>
              <a:rPr lang="fr-FR" sz="3200" dirty="0" smtClean="0"/>
              <a:t>	</a:t>
            </a:r>
            <a:r>
              <a:rPr lang="fr-FR" sz="2400" dirty="0" smtClean="0"/>
              <a:t>L’organisme doit être </a:t>
            </a:r>
            <a:r>
              <a:rPr lang="fr-FR" sz="2400" dirty="0"/>
              <a:t>composée </a:t>
            </a:r>
            <a:r>
              <a:rPr lang="fr-FR" sz="2400" dirty="0" smtClean="0"/>
              <a:t>de diverses compétences </a:t>
            </a:r>
            <a:r>
              <a:rPr lang="fr-FR" sz="2400" dirty="0"/>
              <a:t>en matière d’évaluation et des connaissances sectorielles ou thématiques. </a:t>
            </a:r>
            <a:endParaRPr lang="fr-FR" sz="2400" dirty="0" smtClean="0"/>
          </a:p>
          <a:p>
            <a:pPr algn="just">
              <a:buNone/>
            </a:pPr>
            <a:r>
              <a:rPr lang="fr-FR" sz="2400" dirty="0"/>
              <a:t>	</a:t>
            </a:r>
            <a:r>
              <a:rPr lang="fr-FR" sz="2400" dirty="0" smtClean="0"/>
              <a:t>L’équilibre </a:t>
            </a:r>
            <a:r>
              <a:rPr lang="fr-FR" sz="2400" dirty="0"/>
              <a:t>entre hommes et femmes </a:t>
            </a:r>
            <a:r>
              <a:rPr lang="fr-FR" sz="2400" dirty="0" smtClean="0"/>
              <a:t>doit être pris </a:t>
            </a:r>
            <a:r>
              <a:rPr lang="fr-FR" sz="2400" dirty="0"/>
              <a:t>en </a:t>
            </a:r>
            <a:r>
              <a:rPr lang="fr-FR" sz="2400" dirty="0" smtClean="0"/>
              <a:t>compte;</a:t>
            </a:r>
          </a:p>
          <a:p>
            <a:pPr algn="just"/>
            <a:r>
              <a:rPr lang="fr-FR" altLang="fr-FR" sz="2400" b="1" dirty="0" smtClean="0"/>
              <a:t>Travailler en partenariat avec d’autres structures plus expérimentées;</a:t>
            </a:r>
          </a:p>
          <a:p>
            <a:pPr algn="just"/>
            <a:r>
              <a:rPr lang="fr-FR" altLang="fr-FR" sz="2400" dirty="0" smtClean="0"/>
              <a:t>Se documenter sur les nouvelles méthodologies dans les domaines d’activités;</a:t>
            </a:r>
          </a:p>
          <a:p>
            <a:pPr algn="just"/>
            <a:r>
              <a:rPr lang="fr-FR" altLang="fr-FR" sz="2400" b="1" dirty="0" smtClean="0"/>
              <a:t>Travailler de manière professionnelle afin de bénéficier de la confiance des décideurs et des Institutions nationales (Cas de APNODE-CI et 2IEval);</a:t>
            </a:r>
          </a:p>
          <a:p>
            <a:pPr algn="just"/>
            <a:r>
              <a:rPr lang="fr-FR" altLang="fr-FR" sz="2400" dirty="0" smtClean="0"/>
              <a:t>Avoir une maitrise du travail collaboratif.</a:t>
            </a:r>
            <a:endParaRPr lang="fr-FR" altLang="fr-FR" sz="2400" dirty="0"/>
          </a:p>
        </p:txBody>
      </p:sp>
      <p:sp>
        <p:nvSpPr>
          <p:cNvPr id="1460229" name="Rectangle 5"/>
          <p:cNvSpPr>
            <a:spLocks noChangeArrowheads="1"/>
          </p:cNvSpPr>
          <p:nvPr/>
        </p:nvSpPr>
        <p:spPr bwMode="auto">
          <a:xfrm>
            <a:off x="0" y="10668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eaLnBrk="1" hangingPunct="1">
              <a:lnSpc>
                <a:spcPct val="80000"/>
              </a:lnSpc>
              <a:defRPr/>
            </a:pPr>
            <a:endParaRPr lang="fr-BE" altLang="fr-FR" sz="4000" b="1" dirty="0">
              <a:latin typeface="Arial Narrow" panose="020B0606020202030204" pitchFamily="34" charset="0"/>
            </a:endParaRPr>
          </a:p>
          <a:p>
            <a:pPr eaLnBrk="1" hangingPunct="1">
              <a:lnSpc>
                <a:spcPct val="80000"/>
              </a:lnSpc>
              <a:defRPr/>
            </a:pPr>
            <a:r>
              <a:rPr lang="fr-BE" altLang="fr-FR" sz="4000" dirty="0">
                <a:latin typeface="Arial Narrow" panose="020B0606020202030204" pitchFamily="34" charset="0"/>
              </a:rPr>
              <a:t/>
            </a:r>
            <a:br>
              <a:rPr lang="fr-BE" altLang="fr-FR" sz="4000" dirty="0">
                <a:latin typeface="Arial Narrow" panose="020B0606020202030204" pitchFamily="34" charset="0"/>
              </a:rPr>
            </a:br>
            <a:r>
              <a:rPr lang="fr-BE" altLang="fr-FR" sz="4000" dirty="0">
                <a:latin typeface="Arial Narrow" panose="020B0606020202030204" pitchFamily="34" charset="0"/>
              </a:rPr>
              <a:t> </a:t>
            </a:r>
            <a:endParaRPr lang="fr-FR" altLang="fr-FR" sz="4000" dirty="0">
              <a:latin typeface="Arial Narrow" panose="020B0606020202030204" pitchFamily="34" charset="0"/>
            </a:endParaRPr>
          </a:p>
        </p:txBody>
      </p:sp>
    </p:spTree>
    <p:extLst>
      <p:ext uri="{BB962C8B-B14F-4D97-AF65-F5344CB8AC3E}">
        <p14:creationId xmlns:p14="http://schemas.microsoft.com/office/powerpoint/2010/main" val="42530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a:xfrm>
            <a:off x="1259632" y="1412776"/>
            <a:ext cx="8087816" cy="1944216"/>
          </a:xfrm>
        </p:spPr>
        <p:txBody>
          <a:bodyPr>
            <a:noAutofit/>
          </a:bodyPr>
          <a:lstStyle/>
          <a:p>
            <a:pPr algn="ctr">
              <a:defRPr lang="fr-FR"/>
            </a:pPr>
            <a:r>
              <a:rPr lang="fr-FR" sz="5400" dirty="0" smtClean="0">
                <a:solidFill>
                  <a:srgbClr val="CC00FF"/>
                </a:solidFill>
                <a:effectLst>
                  <a:outerShdw blurRad="38100" dist="38100" dir="2700000" algn="tl">
                    <a:srgbClr val="000000">
                      <a:alpha val="43137"/>
                    </a:srgbClr>
                  </a:outerShdw>
                </a:effectLst>
              </a:rPr>
              <a:t>Merci de votre aimable attention</a:t>
            </a:r>
            <a:endParaRPr lang="fr-FR" sz="5400" dirty="0">
              <a:solidFill>
                <a:srgbClr val="CC00FF"/>
              </a:solidFill>
              <a:effectLst>
                <a:outerShdw blurRad="38100" dist="38100" dir="2700000" algn="tl">
                  <a:srgbClr val="000000">
                    <a:alpha val="43137"/>
                  </a:srgbClr>
                </a:outerShdw>
              </a:effectLst>
            </a:endParaRPr>
          </a:p>
        </p:txBody>
      </p:sp>
      <p:pic>
        <p:nvPicPr>
          <p:cNvPr id="4" name="Imag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105345" y="5545627"/>
            <a:ext cx="1677654" cy="1097491"/>
          </a:xfrm>
          <a:prstGeom prst="rect">
            <a:avLst/>
          </a:prstGeom>
        </p:spPr>
      </p:pic>
      <p:pic>
        <p:nvPicPr>
          <p:cNvPr id="1029" name="Picture 5" descr="2IEVAL"/>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799393" y="5445598"/>
            <a:ext cx="1080120" cy="119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71600" y="5589241"/>
            <a:ext cx="2615027" cy="997735"/>
          </a:xfrm>
          <a:prstGeom prst="rect">
            <a:avLst/>
          </a:prstGeom>
          <a:ln>
            <a:solidFill>
              <a:srgbClr val="CC00FF"/>
            </a:solidFill>
          </a:ln>
        </p:spPr>
      </p:pic>
      <p:sp>
        <p:nvSpPr>
          <p:cNvPr id="11" name="Rectangle 3"/>
          <p:cNvSpPr txBox="1">
            <a:spLocks/>
          </p:cNvSpPr>
          <p:nvPr/>
        </p:nvSpPr>
        <p:spPr>
          <a:xfrm>
            <a:off x="1236295" y="3717032"/>
            <a:ext cx="6840760" cy="1608633"/>
          </a:xfrm>
          <a:prstGeom prst="rect">
            <a:avLst/>
          </a:prstGeom>
          <a:solidFill>
            <a:srgbClr val="FFFF99"/>
          </a:solidFill>
        </p:spPr>
        <p:txBody>
          <a:bodyPr vert="horz" lIns="68580" tIns="34290" rIns="68580" bIns="34290" rtlCol="0">
            <a:noAutofit/>
          </a:bodyPr>
          <a:lstStyle>
            <a:lvl1pPr marL="0" indent="0" algn="r" defTabSz="914400" rtl="0" eaLnBrk="1" latinLnBrk="0" hangingPunct="1">
              <a:spcBef>
                <a:spcPct val="20000"/>
              </a:spcBef>
              <a:buFont typeface="Arial" pitchFamily="34" charset="0"/>
              <a:buNone/>
              <a:defRPr kumimoji="0" lang="fr-FR" sz="2000" b="0" kern="120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kumimoji="0" lang="fr-F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0" lang="fr-F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0" lang="fr-F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0" lang="fr-F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0" lang="fr-F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fr-F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fr-F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fr-FR" sz="2000" kern="1200">
                <a:solidFill>
                  <a:schemeClr val="tx1">
                    <a:tint val="75000"/>
                  </a:schemeClr>
                </a:solidFill>
                <a:latin typeface="+mn-lt"/>
                <a:ea typeface="+mn-ea"/>
                <a:cs typeface="+mn-cs"/>
              </a:defRPr>
            </a:lvl9pPr>
          </a:lstStyle>
          <a:p>
            <a:pPr algn="ctr">
              <a:lnSpc>
                <a:spcPct val="80000"/>
              </a:lnSpc>
            </a:pPr>
            <a:r>
              <a:rPr lang="fr-FR" altLang="fr-FR" sz="900" dirty="0"/>
              <a:t> </a:t>
            </a:r>
            <a:br>
              <a:rPr lang="fr-FR" altLang="fr-FR" sz="900" dirty="0"/>
            </a:br>
            <a:r>
              <a:rPr lang="fr-FR" altLang="fr-FR" sz="1400" b="1" dirty="0">
                <a:solidFill>
                  <a:srgbClr val="0000CC"/>
                </a:solidFill>
              </a:rPr>
              <a:t>Samuel KOUAKOU, Ing, M.Sc., PGD</a:t>
            </a:r>
            <a:r>
              <a:rPr lang="fr-FR" altLang="fr-FR" sz="1400" b="1" dirty="0"/>
              <a:t> </a:t>
            </a:r>
          </a:p>
          <a:p>
            <a:pPr algn="ctr">
              <a:lnSpc>
                <a:spcPct val="80000"/>
              </a:lnSpc>
              <a:spcBef>
                <a:spcPts val="150"/>
              </a:spcBef>
              <a:spcAft>
                <a:spcPts val="150"/>
              </a:spcAft>
            </a:pPr>
            <a:r>
              <a:rPr lang="fr-FR" altLang="fr-FR" sz="1400" dirty="0"/>
              <a:t/>
            </a:r>
            <a:br>
              <a:rPr lang="fr-FR" altLang="fr-FR" sz="1400" dirty="0"/>
            </a:br>
            <a:r>
              <a:rPr lang="fr-FR" sz="1400" b="1" dirty="0" smtClean="0">
                <a:solidFill>
                  <a:srgbClr val="006600"/>
                </a:solidFill>
              </a:rPr>
              <a:t>Email </a:t>
            </a:r>
            <a:r>
              <a:rPr lang="fr-FR" sz="1400" b="1" dirty="0">
                <a:solidFill>
                  <a:srgbClr val="006600"/>
                </a:solidFill>
              </a:rPr>
              <a:t>: </a:t>
            </a:r>
            <a:r>
              <a:rPr lang="fr-FR" sz="1400" b="1" dirty="0" smtClean="0">
                <a:solidFill>
                  <a:srgbClr val="006600"/>
                </a:solidFill>
              </a:rPr>
              <a:t>samuel.kouakou@2ieval.org  </a:t>
            </a:r>
            <a:r>
              <a:rPr lang="fr-FR" sz="1400" b="1" dirty="0">
                <a:solidFill>
                  <a:srgbClr val="006600"/>
                </a:solidFill>
              </a:rPr>
              <a:t>/ </a:t>
            </a:r>
            <a:r>
              <a:rPr lang="fr-FR" sz="1400" b="1" dirty="0" smtClean="0">
                <a:solidFill>
                  <a:srgbClr val="006600"/>
                </a:solidFill>
              </a:rPr>
              <a:t>samkoua@yahoo.com</a:t>
            </a:r>
          </a:p>
          <a:p>
            <a:pPr algn="ctr">
              <a:lnSpc>
                <a:spcPct val="80000"/>
              </a:lnSpc>
              <a:spcBef>
                <a:spcPts val="150"/>
              </a:spcBef>
              <a:spcAft>
                <a:spcPts val="150"/>
              </a:spcAft>
            </a:pPr>
            <a:endParaRPr lang="fr-FR" sz="1400" b="1" dirty="0" smtClean="0">
              <a:solidFill>
                <a:srgbClr val="006600"/>
              </a:solidFill>
            </a:endParaRPr>
          </a:p>
          <a:p>
            <a:pPr algn="ctr">
              <a:lnSpc>
                <a:spcPct val="80000"/>
              </a:lnSpc>
              <a:spcBef>
                <a:spcPts val="150"/>
              </a:spcBef>
              <a:spcAft>
                <a:spcPts val="150"/>
              </a:spcAft>
            </a:pPr>
            <a:r>
              <a:rPr lang="fr-FR" sz="1400" b="1" dirty="0" smtClean="0">
                <a:solidFill>
                  <a:srgbClr val="006600"/>
                </a:solidFill>
              </a:rPr>
              <a:t>Tél: +225 03093430</a:t>
            </a:r>
          </a:p>
          <a:p>
            <a:pPr algn="ctr">
              <a:lnSpc>
                <a:spcPct val="80000"/>
              </a:lnSpc>
              <a:spcBef>
                <a:spcPts val="150"/>
              </a:spcBef>
              <a:spcAft>
                <a:spcPts val="150"/>
              </a:spcAft>
            </a:pPr>
            <a:r>
              <a:rPr lang="fr-FR" sz="1400" b="1" dirty="0" smtClean="0">
                <a:solidFill>
                  <a:srgbClr val="006600"/>
                </a:solidFill>
              </a:rPr>
              <a:t>09 BP 2011 Abidjan (Côte d’Ivoire)</a:t>
            </a:r>
            <a:endParaRPr lang="fr-FR" sz="1400" b="1" dirty="0">
              <a:solidFill>
                <a:srgbClr val="006600"/>
              </a:solidFill>
            </a:endParaRPr>
          </a:p>
        </p:txBody>
      </p:sp>
    </p:spTree>
    <p:custDataLst>
      <p:tags r:id="rId1"/>
    </p:custDataLst>
    <p:extLst>
      <p:ext uri="{BB962C8B-B14F-4D97-AF65-F5344CB8AC3E}">
        <p14:creationId xmlns:p14="http://schemas.microsoft.com/office/powerpoint/2010/main" val="248524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20546"/>
                                        </p:tgtEl>
                                        <p:attrNameLst>
                                          <p:attrName>style.visibility</p:attrName>
                                        </p:attrNameLst>
                                      </p:cBhvr>
                                      <p:to>
                                        <p:strVal val="visible"/>
                                      </p:to>
                                    </p:set>
                                    <p:anim calcmode="lin" valueType="num">
                                      <p:cBhvr>
                                        <p:cTn id="7" dur="1000" fill="hold"/>
                                        <p:tgtEl>
                                          <p:spTgt spid="620546"/>
                                        </p:tgtEl>
                                        <p:attrNameLst>
                                          <p:attrName>ppt_w</p:attrName>
                                        </p:attrNameLst>
                                      </p:cBhvr>
                                      <p:tavLst>
                                        <p:tav tm="0">
                                          <p:val>
                                            <p:fltVal val="0"/>
                                          </p:val>
                                        </p:tav>
                                        <p:tav tm="100000">
                                          <p:val>
                                            <p:strVal val="#ppt_w"/>
                                          </p:val>
                                        </p:tav>
                                      </p:tavLst>
                                    </p:anim>
                                    <p:anim calcmode="lin" valueType="num">
                                      <p:cBhvr>
                                        <p:cTn id="8" dur="1000" fill="hold"/>
                                        <p:tgtEl>
                                          <p:spTgt spid="620546"/>
                                        </p:tgtEl>
                                        <p:attrNameLst>
                                          <p:attrName>ppt_h</p:attrName>
                                        </p:attrNameLst>
                                      </p:cBhvr>
                                      <p:tavLst>
                                        <p:tav tm="0">
                                          <p:val>
                                            <p:fltVal val="0"/>
                                          </p:val>
                                        </p:tav>
                                        <p:tav tm="100000">
                                          <p:val>
                                            <p:strVal val="#ppt_h"/>
                                          </p:val>
                                        </p:tav>
                                      </p:tavLst>
                                    </p:anim>
                                    <p:anim calcmode="lin" valueType="num">
                                      <p:cBhvr>
                                        <p:cTn id="9" dur="1000" fill="hold"/>
                                        <p:tgtEl>
                                          <p:spTgt spid="620546"/>
                                        </p:tgtEl>
                                        <p:attrNameLst>
                                          <p:attrName>style.rotation</p:attrName>
                                        </p:attrNameLst>
                                      </p:cBhvr>
                                      <p:tavLst>
                                        <p:tav tm="0">
                                          <p:val>
                                            <p:fltVal val="90"/>
                                          </p:val>
                                        </p:tav>
                                        <p:tav tm="100000">
                                          <p:val>
                                            <p:fltVal val="0"/>
                                          </p:val>
                                        </p:tav>
                                      </p:tavLst>
                                    </p:anim>
                                    <p:animEffect transition="in" filter="fade">
                                      <p:cBhvr>
                                        <p:cTn id="10" dur="1000"/>
                                        <p:tgtEl>
                                          <p:spTgt spid="620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7544" y="2492896"/>
            <a:ext cx="5904656" cy="2376264"/>
          </a:xfrm>
          <a:prstGeom prst="rect">
            <a:avLst/>
          </a:prstGeom>
          <a:noFill/>
        </p:spPr>
        <p:txBody>
          <a:bodyPr wrap="square" rtlCol="0">
            <a:normAutofit fontScale="55000" lnSpcReduction="20000"/>
          </a:bodyPr>
          <a:lstStyle/>
          <a:p>
            <a:pPr algn="ctr"/>
            <a:r>
              <a:rPr lang="fr-FR" sz="6400" b="1" dirty="0" smtClean="0">
                <a:solidFill>
                  <a:srgbClr val="FF0000"/>
                </a:solidFill>
                <a:latin typeface="Arial Black" panose="020B0A04020102020204" pitchFamily="34" charset="0"/>
              </a:rPr>
              <a:t>1</a:t>
            </a:r>
          </a:p>
          <a:p>
            <a:pPr algn="ctr"/>
            <a:endParaRPr lang="fr-FR" sz="6400" b="1" dirty="0">
              <a:solidFill>
                <a:srgbClr val="FF0000"/>
              </a:solidFill>
              <a:latin typeface="Arial Black" panose="020B0A04020102020204" pitchFamily="34" charset="0"/>
            </a:endParaRPr>
          </a:p>
          <a:p>
            <a:pPr algn="ctr"/>
            <a:r>
              <a:rPr lang="fr-FR" sz="6400" b="1" dirty="0" smtClean="0">
                <a:solidFill>
                  <a:srgbClr val="FF0000"/>
                </a:solidFill>
                <a:latin typeface="Arial Black" panose="020B0A04020102020204" pitchFamily="34" charset="0"/>
              </a:rPr>
              <a:t>Aperçu </a:t>
            </a:r>
            <a:r>
              <a:rPr lang="fr-FR" sz="6400" b="1" dirty="0">
                <a:solidFill>
                  <a:srgbClr val="FF0000"/>
                </a:solidFill>
                <a:latin typeface="Arial Black" panose="020B0A04020102020204" pitchFamily="34" charset="0"/>
              </a:rPr>
              <a:t>des </a:t>
            </a:r>
            <a:r>
              <a:rPr lang="fr-FR" sz="6400" b="1" dirty="0" smtClean="0">
                <a:solidFill>
                  <a:srgbClr val="FF0000"/>
                </a:solidFill>
                <a:latin typeface="Arial Black" panose="020B0A04020102020204" pitchFamily="34" charset="0"/>
              </a:rPr>
              <a:t>activités</a:t>
            </a:r>
          </a:p>
          <a:p>
            <a:pPr algn="ctr"/>
            <a:r>
              <a:rPr lang="fr-FR" sz="6400" b="1" dirty="0" smtClean="0">
                <a:solidFill>
                  <a:srgbClr val="FF0000"/>
                </a:solidFill>
                <a:latin typeface="Arial Black" panose="020B0A04020102020204" pitchFamily="34" charset="0"/>
              </a:rPr>
              <a:t> </a:t>
            </a:r>
            <a:r>
              <a:rPr lang="fr-FR" sz="6400" b="1" dirty="0">
                <a:solidFill>
                  <a:srgbClr val="FF0000"/>
                </a:solidFill>
                <a:latin typeface="Arial Black" panose="020B0A04020102020204" pitchFamily="34" charset="0"/>
              </a:rPr>
              <a:t>de 2IEval</a:t>
            </a:r>
          </a:p>
          <a:p>
            <a:pPr algn="ctr"/>
            <a:endParaRPr lang="fr-FR" sz="5400" b="1" dirty="0">
              <a:solidFill>
                <a:srgbClr val="C00000"/>
              </a:solidFill>
              <a:latin typeface="Arial Black" panose="020B0A04020102020204" pitchFamily="34" charset="0"/>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8338" y="-459432"/>
            <a:ext cx="7765662" cy="16476125"/>
          </a:xfrm>
          <a:prstGeom prst="rect">
            <a:avLst/>
          </a:prstGeom>
        </p:spPr>
      </p:pic>
    </p:spTree>
    <p:extLst>
      <p:ext uri="{BB962C8B-B14F-4D97-AF65-F5344CB8AC3E}">
        <p14:creationId xmlns:p14="http://schemas.microsoft.com/office/powerpoint/2010/main" val="3749846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226" name="Rectangle 2"/>
          <p:cNvSpPr>
            <a:spLocks noGrp="1" noChangeArrowheads="1"/>
          </p:cNvSpPr>
          <p:nvPr>
            <p:ph type="title"/>
          </p:nvPr>
        </p:nvSpPr>
        <p:spPr>
          <a:xfrm>
            <a:off x="609600" y="84408"/>
            <a:ext cx="7772400" cy="1184352"/>
          </a:xfrm>
          <a:ln w="38100">
            <a:solidFill>
              <a:srgbClr val="00B050"/>
            </a:solidFill>
          </a:ln>
        </p:spPr>
        <p:txBody>
          <a:bodyPr>
            <a:normAutofit/>
          </a:bodyPr>
          <a:lstStyle/>
          <a:p>
            <a:pPr algn="ctr" eaLnBrk="1" hangingPunct="1">
              <a:defRPr/>
            </a:pPr>
            <a:r>
              <a:rPr lang="fr-BE" altLang="fr-FR" b="1" dirty="0" smtClean="0">
                <a:solidFill>
                  <a:srgbClr val="C00000"/>
                </a:solidFill>
                <a:latin typeface="Arial Narrow" panose="020B0606020202030204" pitchFamily="34" charset="0"/>
              </a:rPr>
              <a:t>Missions de 2IEval</a:t>
            </a:r>
            <a:endParaRPr lang="fr-FR" altLang="fr-FR" b="1" dirty="0">
              <a:solidFill>
                <a:srgbClr val="C00000"/>
              </a:solidFill>
              <a:latin typeface="Arial Narrow" panose="020B0606020202030204" pitchFamily="34" charset="0"/>
            </a:endParaRPr>
          </a:p>
        </p:txBody>
      </p:sp>
      <p:sp>
        <p:nvSpPr>
          <p:cNvPr id="99331" name="Rectangle 3"/>
          <p:cNvSpPr>
            <a:spLocks noGrp="1" noChangeArrowheads="1"/>
          </p:cNvSpPr>
          <p:nvPr>
            <p:ph type="body" sz="half" idx="1"/>
          </p:nvPr>
        </p:nvSpPr>
        <p:spPr>
          <a:xfrm>
            <a:off x="755576" y="1630460"/>
            <a:ext cx="8066856" cy="5110908"/>
          </a:xfrm>
        </p:spPr>
        <p:txBody>
          <a:bodyPr>
            <a:normAutofit fontScale="62500" lnSpcReduction="20000"/>
          </a:bodyPr>
          <a:lstStyle/>
          <a:p>
            <a:pPr marL="0" indent="0" algn="just">
              <a:buNone/>
            </a:pPr>
            <a:r>
              <a:rPr lang="fr-FR" b="1" dirty="0"/>
              <a:t>L’Initiative Ivoirienne pour l’Evaluation (2IEval) </a:t>
            </a:r>
            <a:r>
              <a:rPr lang="fr-FR" dirty="0"/>
              <a:t>est une Organisation d’Experts en Evaluation qui a </a:t>
            </a:r>
            <a:r>
              <a:rPr lang="fr-FR" b="1" dirty="0"/>
              <a:t>pour but de créer un cadre de réflexion, de partage, d’échanges et de promotion de l’évaluation </a:t>
            </a:r>
            <a:r>
              <a:rPr lang="fr-FR" b="1" dirty="0" smtClean="0"/>
              <a:t>et </a:t>
            </a:r>
            <a:r>
              <a:rPr lang="fr-FR" b="1" dirty="0"/>
              <a:t>de la gestion comme outils d’aide de performance dans la mise en œuvre des projets, des programmes et des politiques publiques</a:t>
            </a:r>
            <a:r>
              <a:rPr lang="fr-FR" b="1" dirty="0" smtClean="0"/>
              <a:t>.</a:t>
            </a:r>
          </a:p>
          <a:p>
            <a:pPr marL="0" indent="0" algn="just">
              <a:buNone/>
            </a:pPr>
            <a:endParaRPr lang="fr-FR" dirty="0"/>
          </a:p>
          <a:p>
            <a:pPr marL="0" indent="0" algn="just">
              <a:buNone/>
            </a:pPr>
            <a:r>
              <a:rPr lang="fr-FR" dirty="0"/>
              <a:t>Par ailleurs, 2IEval est membre de l’Organisation Internationale pour la Coopération en Evaluation (IOCE/OICE</a:t>
            </a:r>
            <a:r>
              <a:rPr lang="fr-FR" dirty="0" smtClean="0"/>
              <a:t>), de </a:t>
            </a:r>
            <a:r>
              <a:rPr lang="fr-FR" dirty="0"/>
              <a:t>l’Association Africaine d’Evaluation (AfrEA</a:t>
            </a:r>
            <a:r>
              <a:rPr lang="fr-FR" dirty="0" smtClean="0"/>
              <a:t>), de la Plateforme des Institutions de Renforcement des capacités et de </a:t>
            </a:r>
            <a:r>
              <a:rPr lang="fr-FR" dirty="0"/>
              <a:t>l'Initiative de la Société </a:t>
            </a:r>
            <a:r>
              <a:rPr lang="fr-FR" dirty="0" smtClean="0"/>
              <a:t>Civile </a:t>
            </a:r>
            <a:r>
              <a:rPr lang="fr-FR" dirty="0"/>
              <a:t>pour les objectifs de développement durable en Côte d'Ivoire (ISC/ODD-CI</a:t>
            </a:r>
            <a:r>
              <a:rPr lang="fr-FR" dirty="0" smtClean="0"/>
              <a:t>).</a:t>
            </a:r>
          </a:p>
          <a:p>
            <a:pPr marL="0" indent="0" algn="just">
              <a:buNone/>
            </a:pPr>
            <a:endParaRPr lang="fr-FR" dirty="0"/>
          </a:p>
          <a:p>
            <a:pPr marL="0" indent="0">
              <a:buNone/>
            </a:pPr>
            <a:r>
              <a:rPr lang="fr-FR" dirty="0" smtClean="0"/>
              <a:t>Elle mène diverses activités, notamment :</a:t>
            </a:r>
          </a:p>
          <a:p>
            <a:pPr>
              <a:buFontTx/>
              <a:buChar char="-"/>
            </a:pPr>
            <a:r>
              <a:rPr lang="fr-FR" dirty="0" smtClean="0"/>
              <a:t>Evaluation finale de projet;</a:t>
            </a:r>
          </a:p>
          <a:p>
            <a:pPr>
              <a:buFontTx/>
              <a:buChar char="-"/>
            </a:pPr>
            <a:r>
              <a:rPr lang="fr-FR" dirty="0" smtClean="0"/>
              <a:t>Evaluation d’impact de projet et programme;</a:t>
            </a:r>
          </a:p>
          <a:p>
            <a:pPr>
              <a:buFontTx/>
              <a:buChar char="-"/>
            </a:pPr>
            <a:r>
              <a:rPr lang="fr-FR" dirty="0" smtClean="0"/>
              <a:t>Etudes de référence;</a:t>
            </a:r>
          </a:p>
          <a:p>
            <a:pPr>
              <a:buFontTx/>
              <a:buChar char="-"/>
            </a:pPr>
            <a:r>
              <a:rPr lang="fr-FR" dirty="0" smtClean="0"/>
              <a:t>Evaluation environnementale;</a:t>
            </a:r>
          </a:p>
          <a:p>
            <a:pPr>
              <a:buFontTx/>
              <a:buChar char="-"/>
            </a:pPr>
            <a:r>
              <a:rPr lang="fr-FR" dirty="0" smtClean="0"/>
              <a:t>Formation à distance;</a:t>
            </a:r>
          </a:p>
          <a:p>
            <a:pPr>
              <a:buFontTx/>
              <a:buChar char="-"/>
            </a:pPr>
            <a:r>
              <a:rPr lang="fr-FR" dirty="0" smtClean="0"/>
              <a:t>Organisation d’Atelier et séminaire;</a:t>
            </a:r>
            <a:endParaRPr lang="fr-FR" dirty="0"/>
          </a:p>
          <a:p>
            <a:pPr>
              <a:buFontTx/>
              <a:buChar char="-"/>
            </a:pPr>
            <a:r>
              <a:rPr lang="fr-FR" dirty="0" smtClean="0"/>
              <a:t>Etc.</a:t>
            </a:r>
            <a:r>
              <a:rPr lang="fr-FR" dirty="0"/>
              <a:t> </a:t>
            </a:r>
            <a:endParaRPr lang="fr-FR" b="1" dirty="0" smtClean="0"/>
          </a:p>
        </p:txBody>
      </p:sp>
      <p:sp>
        <p:nvSpPr>
          <p:cNvPr id="1460229" name="Rectangle 5"/>
          <p:cNvSpPr>
            <a:spLocks noChangeArrowheads="1"/>
          </p:cNvSpPr>
          <p:nvPr/>
        </p:nvSpPr>
        <p:spPr bwMode="auto">
          <a:xfrm>
            <a:off x="0" y="10668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eaLnBrk="1" hangingPunct="1">
              <a:lnSpc>
                <a:spcPct val="80000"/>
              </a:lnSpc>
              <a:defRPr/>
            </a:pPr>
            <a:endParaRPr lang="fr-BE" altLang="fr-FR" sz="4000" b="1" dirty="0">
              <a:latin typeface="Arial Narrow" panose="020B0606020202030204" pitchFamily="34" charset="0"/>
            </a:endParaRPr>
          </a:p>
          <a:p>
            <a:pPr eaLnBrk="1" hangingPunct="1">
              <a:lnSpc>
                <a:spcPct val="80000"/>
              </a:lnSpc>
              <a:defRPr/>
            </a:pPr>
            <a:r>
              <a:rPr lang="fr-BE" altLang="fr-FR" sz="4000" dirty="0">
                <a:latin typeface="Arial Narrow" panose="020B0606020202030204" pitchFamily="34" charset="0"/>
              </a:rPr>
              <a:t/>
            </a:r>
            <a:br>
              <a:rPr lang="fr-BE" altLang="fr-FR" sz="4000" dirty="0">
                <a:latin typeface="Arial Narrow" panose="020B0606020202030204" pitchFamily="34" charset="0"/>
              </a:rPr>
            </a:br>
            <a:r>
              <a:rPr lang="fr-BE" altLang="fr-FR" sz="4000" dirty="0">
                <a:latin typeface="Arial Narrow" panose="020B0606020202030204" pitchFamily="34" charset="0"/>
              </a:rPr>
              <a:t> </a:t>
            </a:r>
            <a:endParaRPr lang="fr-FR" altLang="fr-FR" sz="4000" dirty="0">
              <a:latin typeface="Arial Narrow" panose="020B0606020202030204" pitchFamily="34" charset="0"/>
            </a:endParaRPr>
          </a:p>
        </p:txBody>
      </p:sp>
    </p:spTree>
    <p:extLst>
      <p:ext uri="{BB962C8B-B14F-4D97-AF65-F5344CB8AC3E}">
        <p14:creationId xmlns:p14="http://schemas.microsoft.com/office/powerpoint/2010/main" val="35299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03648" y="1628800"/>
            <a:ext cx="7416824" cy="2366865"/>
          </a:xfrm>
          <a:prstGeom prst="rect">
            <a:avLst/>
          </a:prstGeom>
          <a:noFill/>
        </p:spPr>
        <p:txBody>
          <a:bodyPr wrap="square" rtlCol="0">
            <a:noAutofit/>
          </a:bodyPr>
          <a:lstStyle/>
          <a:p>
            <a:pPr algn="ctr"/>
            <a:r>
              <a:rPr lang="fr-FR" sz="4000" b="1" dirty="0" smtClean="0">
                <a:solidFill>
                  <a:srgbClr val="006600"/>
                </a:solidFill>
                <a:latin typeface="Arial Black" panose="020B0A04020102020204" pitchFamily="34" charset="0"/>
              </a:rPr>
              <a:t>2</a:t>
            </a:r>
            <a:endParaRPr lang="fr-FR" sz="4000" b="1" dirty="0">
              <a:solidFill>
                <a:srgbClr val="006600"/>
              </a:solidFill>
              <a:latin typeface="Arial Black" panose="020B0A04020102020204" pitchFamily="34" charset="0"/>
            </a:endParaRPr>
          </a:p>
          <a:p>
            <a:pPr algn="ctr"/>
            <a:endParaRPr lang="fr-FR" sz="4000" b="1" dirty="0">
              <a:solidFill>
                <a:srgbClr val="006600"/>
              </a:solidFill>
              <a:latin typeface="Arial Black" panose="020B0A04020102020204" pitchFamily="34" charset="0"/>
            </a:endParaRPr>
          </a:p>
          <a:p>
            <a:pPr algn="ctr"/>
            <a:r>
              <a:rPr lang="fr-FR" sz="4000" b="1" dirty="0">
                <a:solidFill>
                  <a:srgbClr val="006600"/>
                </a:solidFill>
                <a:latin typeface="Arial Black" panose="020B0A04020102020204" pitchFamily="34" charset="0"/>
              </a:rPr>
              <a:t>Types de renforcement de capacités réalisés</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5064" y="-6868144"/>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Tree>
    <p:extLst>
      <p:ext uri="{BB962C8B-B14F-4D97-AF65-F5344CB8AC3E}">
        <p14:creationId xmlns:p14="http://schemas.microsoft.com/office/powerpoint/2010/main" val="6351767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226" name="Rectangle 2"/>
          <p:cNvSpPr>
            <a:spLocks noGrp="1" noChangeArrowheads="1"/>
          </p:cNvSpPr>
          <p:nvPr>
            <p:ph type="title"/>
          </p:nvPr>
        </p:nvSpPr>
        <p:spPr>
          <a:xfrm>
            <a:off x="609600" y="84408"/>
            <a:ext cx="7772400" cy="1184352"/>
          </a:xfrm>
          <a:ln w="38100">
            <a:solidFill>
              <a:srgbClr val="00B050"/>
            </a:solidFill>
          </a:ln>
        </p:spPr>
        <p:txBody>
          <a:bodyPr>
            <a:normAutofit fontScale="90000"/>
          </a:bodyPr>
          <a:lstStyle/>
          <a:p>
            <a:pPr algn="ctr" eaLnBrk="1" hangingPunct="1">
              <a:defRPr/>
            </a:pPr>
            <a:r>
              <a:rPr lang="fr-BE" altLang="fr-FR" b="1" dirty="0" smtClean="0">
                <a:solidFill>
                  <a:srgbClr val="C00000"/>
                </a:solidFill>
                <a:latin typeface="Arial Narrow" panose="020B0606020202030204" pitchFamily="34" charset="0"/>
              </a:rPr>
              <a:t>Participation aux conférences internationales</a:t>
            </a:r>
            <a:endParaRPr lang="fr-FR" altLang="fr-FR" b="1" dirty="0">
              <a:solidFill>
                <a:srgbClr val="C00000"/>
              </a:solidFill>
              <a:latin typeface="Arial Narrow" panose="020B0606020202030204" pitchFamily="34" charset="0"/>
            </a:endParaRPr>
          </a:p>
        </p:txBody>
      </p:sp>
      <p:sp>
        <p:nvSpPr>
          <p:cNvPr id="99331" name="Rectangle 3"/>
          <p:cNvSpPr>
            <a:spLocks noGrp="1" noChangeArrowheads="1"/>
          </p:cNvSpPr>
          <p:nvPr>
            <p:ph type="body" sz="half" idx="1"/>
          </p:nvPr>
        </p:nvSpPr>
        <p:spPr>
          <a:xfrm>
            <a:off x="971600" y="1916832"/>
            <a:ext cx="7543800" cy="4765695"/>
          </a:xfrm>
        </p:spPr>
        <p:txBody>
          <a:bodyPr>
            <a:normAutofit fontScale="77500" lnSpcReduction="20000"/>
          </a:bodyPr>
          <a:lstStyle/>
          <a:p>
            <a:pPr algn="just">
              <a:buFont typeface="Wingdings" panose="05000000000000000000" pitchFamily="2" charset="2"/>
              <a:buChar char="q"/>
            </a:pPr>
            <a:r>
              <a:rPr lang="fr-FR" b="1" dirty="0" smtClean="0"/>
              <a:t>Conférences internationales de l’Association Africaine d’Evaluation (AfrEA);</a:t>
            </a:r>
          </a:p>
          <a:p>
            <a:pPr algn="just">
              <a:buFont typeface="Wingdings" panose="05000000000000000000" pitchFamily="2" charset="2"/>
              <a:buChar char="q"/>
            </a:pPr>
            <a:r>
              <a:rPr lang="fr-FR" b="1" dirty="0" smtClean="0"/>
              <a:t>Conférence l’Association Internationale pour le Développement de l’Evaluation (IDEAS);</a:t>
            </a:r>
          </a:p>
          <a:p>
            <a:pPr algn="just">
              <a:buFont typeface="Wingdings" panose="05000000000000000000" pitchFamily="2" charset="2"/>
              <a:buChar char="q"/>
            </a:pPr>
            <a:r>
              <a:rPr lang="fr-FR" b="1" dirty="0" smtClean="0"/>
              <a:t>Conférence sur les capacités nationales d’évaluation (NEC) du PNUD;</a:t>
            </a:r>
          </a:p>
          <a:p>
            <a:pPr algn="just">
              <a:buFont typeface="Wingdings" panose="05000000000000000000" pitchFamily="2" charset="2"/>
              <a:buChar char="q"/>
            </a:pPr>
            <a:r>
              <a:rPr lang="fr-FR" b="1" dirty="0" smtClean="0"/>
              <a:t>Conférence de l’Association Américaine d’Evaluation (AEA);</a:t>
            </a:r>
          </a:p>
          <a:p>
            <a:pPr algn="just">
              <a:buFont typeface="Wingdings" panose="05000000000000000000" pitchFamily="2" charset="2"/>
              <a:buChar char="q"/>
            </a:pPr>
            <a:r>
              <a:rPr lang="fr-FR" b="1" dirty="0" smtClean="0"/>
              <a:t>Conférence de la Société Canadienne d’Evaluation (SCE);</a:t>
            </a:r>
          </a:p>
          <a:p>
            <a:pPr algn="just">
              <a:buFont typeface="Wingdings" panose="05000000000000000000" pitchFamily="2" charset="2"/>
              <a:buChar char="q"/>
            </a:pPr>
            <a:r>
              <a:rPr lang="fr-FR" b="1" dirty="0" smtClean="0"/>
              <a:t>Conférence de la Société Européenne d’Evaluation (EES);</a:t>
            </a:r>
          </a:p>
          <a:p>
            <a:pPr algn="just">
              <a:buFont typeface="Wingdings" panose="05000000000000000000" pitchFamily="2" charset="2"/>
              <a:buChar char="q"/>
            </a:pPr>
            <a:r>
              <a:rPr lang="fr-FR" b="1" dirty="0" smtClean="0"/>
              <a:t>Conférence du Forum International Francophone de l’Evaluation (FIFE);</a:t>
            </a:r>
          </a:p>
          <a:p>
            <a:pPr algn="just">
              <a:buFont typeface="Wingdings" panose="05000000000000000000" pitchFamily="2" charset="2"/>
              <a:buChar char="q"/>
            </a:pPr>
            <a:r>
              <a:rPr lang="fr-FR" b="1" dirty="0" smtClean="0"/>
              <a:t>Semaine de l’Evaluation du Développement de la Banque Africaine d’Evaluation (BAD);</a:t>
            </a:r>
          </a:p>
          <a:p>
            <a:pPr algn="just">
              <a:buFont typeface="Wingdings" panose="05000000000000000000" pitchFamily="2" charset="2"/>
              <a:buChar char="q"/>
            </a:pPr>
            <a:r>
              <a:rPr lang="fr-FR" b="1" dirty="0" smtClean="0">
                <a:solidFill>
                  <a:srgbClr val="0000CC"/>
                </a:solidFill>
              </a:rPr>
              <a:t>Ateliers de renforcement des capacités organisés par E4D;</a:t>
            </a:r>
          </a:p>
          <a:p>
            <a:pPr algn="just">
              <a:buFont typeface="Wingdings" panose="05000000000000000000" pitchFamily="2" charset="2"/>
              <a:buChar char="q"/>
            </a:pPr>
            <a:r>
              <a:rPr lang="fr-FR" b="1" dirty="0" smtClean="0"/>
              <a:t>Forum Global de EvalPartners.</a:t>
            </a:r>
          </a:p>
          <a:p>
            <a:pPr algn="just">
              <a:buFont typeface="Wingdings" panose="05000000000000000000" pitchFamily="2" charset="2"/>
              <a:buChar char="q"/>
            </a:pPr>
            <a:endParaRPr lang="fr-FR" b="1" dirty="0" smtClean="0"/>
          </a:p>
          <a:p>
            <a:pPr algn="just">
              <a:buFont typeface="Wingdings" panose="05000000000000000000" pitchFamily="2" charset="2"/>
              <a:buChar char="q"/>
            </a:pPr>
            <a:endParaRPr lang="fr-FR" b="1" dirty="0" smtClean="0"/>
          </a:p>
        </p:txBody>
      </p:sp>
      <p:sp>
        <p:nvSpPr>
          <p:cNvPr id="1460229" name="Rectangle 5"/>
          <p:cNvSpPr>
            <a:spLocks noChangeArrowheads="1"/>
          </p:cNvSpPr>
          <p:nvPr/>
        </p:nvSpPr>
        <p:spPr bwMode="auto">
          <a:xfrm>
            <a:off x="0" y="10668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eaLnBrk="1" hangingPunct="1">
              <a:lnSpc>
                <a:spcPct val="80000"/>
              </a:lnSpc>
              <a:defRPr/>
            </a:pPr>
            <a:endParaRPr lang="fr-BE" altLang="fr-FR" sz="4000" b="1" dirty="0">
              <a:latin typeface="Arial Narrow" panose="020B0606020202030204" pitchFamily="34" charset="0"/>
            </a:endParaRPr>
          </a:p>
          <a:p>
            <a:pPr eaLnBrk="1" hangingPunct="1">
              <a:lnSpc>
                <a:spcPct val="80000"/>
              </a:lnSpc>
              <a:defRPr/>
            </a:pPr>
            <a:r>
              <a:rPr lang="fr-BE" altLang="fr-FR" sz="4000" dirty="0">
                <a:latin typeface="Arial Narrow" panose="020B0606020202030204" pitchFamily="34" charset="0"/>
              </a:rPr>
              <a:t/>
            </a:r>
            <a:br>
              <a:rPr lang="fr-BE" altLang="fr-FR" sz="4000" dirty="0">
                <a:latin typeface="Arial Narrow" panose="020B0606020202030204" pitchFamily="34" charset="0"/>
              </a:rPr>
            </a:br>
            <a:r>
              <a:rPr lang="fr-BE" altLang="fr-FR" sz="4000" dirty="0">
                <a:latin typeface="Arial Narrow" panose="020B0606020202030204" pitchFamily="34" charset="0"/>
              </a:rPr>
              <a:t> </a:t>
            </a:r>
            <a:endParaRPr lang="fr-FR" altLang="fr-FR" sz="4000" dirty="0">
              <a:latin typeface="Arial Narrow" panose="020B0606020202030204" pitchFamily="34" charset="0"/>
            </a:endParaRPr>
          </a:p>
        </p:txBody>
      </p:sp>
    </p:spTree>
    <p:extLst>
      <p:ext uri="{BB962C8B-B14F-4D97-AF65-F5344CB8AC3E}">
        <p14:creationId xmlns:p14="http://schemas.microsoft.com/office/powerpoint/2010/main" val="4200933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226" name="Rectangle 2"/>
          <p:cNvSpPr>
            <a:spLocks noGrp="1" noChangeArrowheads="1"/>
          </p:cNvSpPr>
          <p:nvPr>
            <p:ph type="title"/>
          </p:nvPr>
        </p:nvSpPr>
        <p:spPr>
          <a:xfrm>
            <a:off x="609600" y="84408"/>
            <a:ext cx="7772400" cy="1184352"/>
          </a:xfrm>
          <a:ln w="38100">
            <a:solidFill>
              <a:srgbClr val="00B050"/>
            </a:solidFill>
          </a:ln>
        </p:spPr>
        <p:txBody>
          <a:bodyPr>
            <a:normAutofit fontScale="90000"/>
          </a:bodyPr>
          <a:lstStyle/>
          <a:p>
            <a:pPr algn="ctr" eaLnBrk="1" hangingPunct="1">
              <a:defRPr/>
            </a:pPr>
            <a:r>
              <a:rPr lang="fr-BE" altLang="fr-FR" b="1" dirty="0" smtClean="0">
                <a:solidFill>
                  <a:srgbClr val="C00000"/>
                </a:solidFill>
                <a:latin typeface="Arial Narrow" panose="020B0606020202030204" pitchFamily="34" charset="0"/>
              </a:rPr>
              <a:t>Renforcement des capacités des évaluateurs émergents</a:t>
            </a:r>
            <a:endParaRPr lang="fr-FR" altLang="fr-FR" b="1" dirty="0">
              <a:solidFill>
                <a:srgbClr val="C00000"/>
              </a:solidFill>
              <a:latin typeface="Arial Narrow" panose="020B0606020202030204" pitchFamily="34" charset="0"/>
            </a:endParaRPr>
          </a:p>
        </p:txBody>
      </p:sp>
      <p:sp>
        <p:nvSpPr>
          <p:cNvPr id="99331" name="Rectangle 3"/>
          <p:cNvSpPr>
            <a:spLocks noGrp="1" noChangeArrowheads="1"/>
          </p:cNvSpPr>
          <p:nvPr>
            <p:ph type="body" sz="half" idx="1"/>
          </p:nvPr>
        </p:nvSpPr>
        <p:spPr>
          <a:xfrm>
            <a:off x="800100" y="1844824"/>
            <a:ext cx="7948364" cy="4536504"/>
          </a:xfrm>
        </p:spPr>
        <p:txBody>
          <a:bodyPr>
            <a:noAutofit/>
          </a:bodyPr>
          <a:lstStyle/>
          <a:p>
            <a:pPr marL="0" indent="0" algn="just">
              <a:buNone/>
            </a:pPr>
            <a:r>
              <a:rPr lang="fr-FR" sz="2000" b="1" dirty="0" smtClean="0"/>
              <a:t>Plusieurs acticités ont été réalisées dans le cadre de la mise en œuvre des Programmes de petites subventions de EvalPartners avec l’appui technique de IOCE:</a:t>
            </a:r>
          </a:p>
          <a:p>
            <a:pPr marL="0" indent="0" algn="just">
              <a:buNone/>
            </a:pPr>
            <a:endParaRPr lang="fr-FR" sz="2000" b="1" dirty="0"/>
          </a:p>
          <a:p>
            <a:pPr algn="just">
              <a:buFontTx/>
              <a:buChar char="-"/>
            </a:pPr>
            <a:r>
              <a:rPr lang="fr-FR" sz="2000" b="1" dirty="0" smtClean="0"/>
              <a:t>Atelier de planification des activités du Groupe Thématique des Evaluateurs Emergents à l’Université FHB de Cocody (Abidjan);</a:t>
            </a:r>
          </a:p>
          <a:p>
            <a:pPr algn="just">
              <a:buFontTx/>
              <a:buChar char="-"/>
            </a:pPr>
            <a:r>
              <a:rPr lang="fr-FR" sz="2000" b="1" dirty="0" smtClean="0"/>
              <a:t>Atelier de renforcement des capacités en évaluation de projet des Doctorants de l’Université AO de Bouaké;</a:t>
            </a:r>
          </a:p>
          <a:p>
            <a:pPr algn="just">
              <a:buFontTx/>
              <a:buChar char="-"/>
            </a:pPr>
            <a:r>
              <a:rPr lang="fr-FR" sz="2000" b="1" dirty="0" smtClean="0"/>
              <a:t>Atelier de renforcement des capacités des jeunes chercheurs en études économiques et sociales à Abidjan;</a:t>
            </a:r>
          </a:p>
          <a:p>
            <a:pPr algn="just">
              <a:buFontTx/>
              <a:buChar char="-"/>
            </a:pPr>
            <a:r>
              <a:rPr lang="fr-FR" sz="2000" b="1" dirty="0" smtClean="0"/>
              <a:t>Partages d’expériences avec les évaluateurs émergents du Canada (SQEP), du Sénégal (SenEval) et du Togo (</a:t>
            </a:r>
            <a:r>
              <a:rPr lang="fr-FR" sz="2000" b="1" dirty="0" err="1" smtClean="0"/>
              <a:t>STEval-Ee</a:t>
            </a:r>
            <a:r>
              <a:rPr lang="fr-FR" sz="2000" b="1" dirty="0" smtClean="0"/>
              <a:t>)</a:t>
            </a:r>
          </a:p>
        </p:txBody>
      </p:sp>
      <p:sp>
        <p:nvSpPr>
          <p:cNvPr id="1460229" name="Rectangle 5"/>
          <p:cNvSpPr>
            <a:spLocks noChangeArrowheads="1"/>
          </p:cNvSpPr>
          <p:nvPr/>
        </p:nvSpPr>
        <p:spPr bwMode="auto">
          <a:xfrm>
            <a:off x="0" y="10668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eaLnBrk="1" hangingPunct="1">
              <a:lnSpc>
                <a:spcPct val="80000"/>
              </a:lnSpc>
              <a:defRPr/>
            </a:pPr>
            <a:endParaRPr lang="fr-BE" altLang="fr-FR" sz="4000" b="1" dirty="0">
              <a:latin typeface="Arial Narrow" panose="020B0606020202030204" pitchFamily="34" charset="0"/>
            </a:endParaRPr>
          </a:p>
          <a:p>
            <a:pPr eaLnBrk="1" hangingPunct="1">
              <a:lnSpc>
                <a:spcPct val="80000"/>
              </a:lnSpc>
              <a:defRPr/>
            </a:pPr>
            <a:r>
              <a:rPr lang="fr-BE" altLang="fr-FR" sz="4000" dirty="0">
                <a:latin typeface="Arial Narrow" panose="020B0606020202030204" pitchFamily="34" charset="0"/>
              </a:rPr>
              <a:t/>
            </a:r>
            <a:br>
              <a:rPr lang="fr-BE" altLang="fr-FR" sz="4000" dirty="0">
                <a:latin typeface="Arial Narrow" panose="020B0606020202030204" pitchFamily="34" charset="0"/>
              </a:rPr>
            </a:br>
            <a:r>
              <a:rPr lang="fr-BE" altLang="fr-FR" sz="4000" dirty="0">
                <a:latin typeface="Arial Narrow" panose="020B0606020202030204" pitchFamily="34" charset="0"/>
              </a:rPr>
              <a:t> </a:t>
            </a:r>
            <a:endParaRPr lang="fr-FR" altLang="fr-FR" sz="4000" dirty="0">
              <a:latin typeface="Arial Narrow" panose="020B0606020202030204" pitchFamily="34" charset="0"/>
            </a:endParaRPr>
          </a:p>
        </p:txBody>
      </p:sp>
    </p:spTree>
    <p:extLst>
      <p:ext uri="{BB962C8B-B14F-4D97-AF65-F5344CB8AC3E}">
        <p14:creationId xmlns:p14="http://schemas.microsoft.com/office/powerpoint/2010/main" val="51696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229" name="Rectangle 5"/>
          <p:cNvSpPr>
            <a:spLocks noChangeArrowheads="1"/>
          </p:cNvSpPr>
          <p:nvPr/>
        </p:nvSpPr>
        <p:spPr bwMode="auto">
          <a:xfrm>
            <a:off x="0" y="10668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eaLnBrk="1" hangingPunct="1">
              <a:lnSpc>
                <a:spcPct val="80000"/>
              </a:lnSpc>
              <a:defRPr/>
            </a:pPr>
            <a:endParaRPr lang="fr-BE" altLang="fr-FR" sz="4000" b="1" dirty="0">
              <a:latin typeface="Arial Narrow" panose="020B0606020202030204" pitchFamily="34" charset="0"/>
            </a:endParaRPr>
          </a:p>
          <a:p>
            <a:pPr eaLnBrk="1" hangingPunct="1">
              <a:lnSpc>
                <a:spcPct val="80000"/>
              </a:lnSpc>
              <a:defRPr/>
            </a:pPr>
            <a:r>
              <a:rPr lang="fr-BE" altLang="fr-FR" sz="4000" dirty="0">
                <a:latin typeface="Arial Narrow" panose="020B0606020202030204" pitchFamily="34" charset="0"/>
              </a:rPr>
              <a:t/>
            </a:r>
            <a:br>
              <a:rPr lang="fr-BE" altLang="fr-FR" sz="4000" dirty="0">
                <a:latin typeface="Arial Narrow" panose="020B0606020202030204" pitchFamily="34" charset="0"/>
              </a:rPr>
            </a:br>
            <a:r>
              <a:rPr lang="fr-BE" altLang="fr-FR" sz="4000" dirty="0">
                <a:latin typeface="Arial Narrow" panose="020B0606020202030204" pitchFamily="34" charset="0"/>
              </a:rPr>
              <a:t> </a:t>
            </a:r>
            <a:endParaRPr lang="fr-FR" altLang="fr-FR" sz="4000" dirty="0">
              <a:latin typeface="Arial Narrow" panose="020B0606020202030204" pitchFamily="34"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819150"/>
            <a:ext cx="4392488" cy="2609850"/>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819150"/>
            <a:ext cx="3816424" cy="2609850"/>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40" y="4077072"/>
            <a:ext cx="4813126" cy="2462152"/>
          </a:xfrm>
          <a:prstGeom prst="rect">
            <a:avLst/>
          </a:prstGeom>
        </p:spPr>
      </p:pic>
      <p:sp>
        <p:nvSpPr>
          <p:cNvPr id="8" name="ZoneTexte 7"/>
          <p:cNvSpPr txBox="1"/>
          <p:nvPr/>
        </p:nvSpPr>
        <p:spPr>
          <a:xfrm>
            <a:off x="6300192" y="4797152"/>
            <a:ext cx="2520280" cy="830997"/>
          </a:xfrm>
          <a:prstGeom prst="rect">
            <a:avLst/>
          </a:prstGeom>
          <a:noFill/>
          <a:ln>
            <a:solidFill>
              <a:srgbClr val="006600"/>
            </a:solidFill>
          </a:ln>
        </p:spPr>
        <p:txBody>
          <a:bodyPr wrap="square" rtlCol="0">
            <a:spAutoFit/>
          </a:bodyPr>
          <a:lstStyle/>
          <a:p>
            <a:pPr algn="ctr"/>
            <a:r>
              <a:rPr lang="fr-FR" sz="1200" b="1" dirty="0"/>
              <a:t>AfrEA 2019 </a:t>
            </a:r>
            <a:r>
              <a:rPr lang="fr-FR" sz="1200" dirty="0"/>
              <a:t>: 2IEval et SenEval présentent les résultats de leur Programme de petites subventions d’EvalPartners (P2P) </a:t>
            </a:r>
            <a:r>
              <a:rPr lang="fr-FR" sz="1200" dirty="0" smtClean="0"/>
              <a:t>2018</a:t>
            </a:r>
            <a:endParaRPr lang="fr-FR" dirty="0"/>
          </a:p>
        </p:txBody>
      </p:sp>
    </p:spTree>
    <p:extLst>
      <p:ext uri="{BB962C8B-B14F-4D97-AF65-F5344CB8AC3E}">
        <p14:creationId xmlns:p14="http://schemas.microsoft.com/office/powerpoint/2010/main" val="3335324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226" name="Rectangle 2"/>
          <p:cNvSpPr>
            <a:spLocks noGrp="1" noChangeArrowheads="1"/>
          </p:cNvSpPr>
          <p:nvPr>
            <p:ph type="title"/>
          </p:nvPr>
        </p:nvSpPr>
        <p:spPr>
          <a:xfrm>
            <a:off x="609600" y="84408"/>
            <a:ext cx="7772400" cy="1184352"/>
          </a:xfrm>
          <a:ln w="38100">
            <a:solidFill>
              <a:srgbClr val="00B050"/>
            </a:solidFill>
          </a:ln>
        </p:spPr>
        <p:txBody>
          <a:bodyPr>
            <a:normAutofit fontScale="90000"/>
          </a:bodyPr>
          <a:lstStyle/>
          <a:p>
            <a:pPr algn="ctr" eaLnBrk="1" hangingPunct="1">
              <a:defRPr/>
            </a:pPr>
            <a:r>
              <a:rPr lang="fr-BE" altLang="fr-FR" b="1" dirty="0" smtClean="0">
                <a:solidFill>
                  <a:srgbClr val="C00000"/>
                </a:solidFill>
                <a:latin typeface="Arial Narrow" panose="020B0606020202030204" pitchFamily="34" charset="0"/>
              </a:rPr>
              <a:t>Renforcement des capacités des évaluateurs émergents (suite)</a:t>
            </a:r>
            <a:endParaRPr lang="fr-FR" altLang="fr-FR" b="1" dirty="0">
              <a:solidFill>
                <a:srgbClr val="C00000"/>
              </a:solidFill>
              <a:latin typeface="Arial Narrow" panose="020B0606020202030204" pitchFamily="34" charset="0"/>
            </a:endParaRPr>
          </a:p>
        </p:txBody>
      </p:sp>
      <p:sp>
        <p:nvSpPr>
          <p:cNvPr id="99331" name="Rectangle 3"/>
          <p:cNvSpPr>
            <a:spLocks noGrp="1" noChangeArrowheads="1"/>
          </p:cNvSpPr>
          <p:nvPr>
            <p:ph type="body" sz="half" idx="1"/>
          </p:nvPr>
        </p:nvSpPr>
        <p:spPr>
          <a:xfrm>
            <a:off x="723900" y="1412776"/>
            <a:ext cx="7543800" cy="5373216"/>
          </a:xfrm>
        </p:spPr>
        <p:txBody>
          <a:bodyPr>
            <a:noAutofit/>
          </a:bodyPr>
          <a:lstStyle/>
          <a:p>
            <a:pPr algn="just">
              <a:buFontTx/>
              <a:buChar char="-"/>
            </a:pPr>
            <a:r>
              <a:rPr lang="fr-FR" sz="1800" b="1" dirty="0" smtClean="0"/>
              <a:t>Publication d’article et de Poster sur les travaux des évaluateurs émergents de Côte d’Ivoire (SQEP, AfrEA, etc.);</a:t>
            </a:r>
          </a:p>
          <a:p>
            <a:pPr algn="just">
              <a:buFontTx/>
              <a:buChar char="-"/>
            </a:pPr>
            <a:endParaRPr lang="fr-FR" sz="1800" b="1" dirty="0" smtClean="0"/>
          </a:p>
          <a:p>
            <a:pPr algn="just">
              <a:buFontTx/>
              <a:buChar char="-"/>
            </a:pPr>
            <a:r>
              <a:rPr lang="fr-FR" sz="1800" b="1" dirty="0" smtClean="0"/>
              <a:t>Participation à divers Webinaires de EvalYouth, EvalSDG et RFE-Ee;</a:t>
            </a:r>
          </a:p>
          <a:p>
            <a:pPr algn="just">
              <a:buFontTx/>
              <a:buChar char="-"/>
            </a:pPr>
            <a:endParaRPr lang="fr-FR" sz="1800" b="1" dirty="0" smtClean="0"/>
          </a:p>
          <a:p>
            <a:pPr algn="just">
              <a:buFontTx/>
              <a:buChar char="-"/>
            </a:pPr>
            <a:r>
              <a:rPr lang="fr-FR" sz="1800" b="1" dirty="0" smtClean="0"/>
              <a:t>Animation de webinaire pour le compte des Evaluateurs Emergents lors de la Semaine Globale d’Evaluation de CLEAR;</a:t>
            </a:r>
          </a:p>
          <a:p>
            <a:pPr algn="just">
              <a:buFontTx/>
              <a:buChar char="-"/>
            </a:pPr>
            <a:endParaRPr lang="fr-FR" sz="1800" b="1" dirty="0" smtClean="0"/>
          </a:p>
          <a:p>
            <a:pPr algn="just">
              <a:buFontTx/>
              <a:buChar char="-"/>
            </a:pPr>
            <a:r>
              <a:rPr lang="fr-FR" sz="1800" b="1" dirty="0" smtClean="0"/>
              <a:t>Mise en place d’un Groupe thématique sur l’</a:t>
            </a:r>
            <a:r>
              <a:rPr lang="fr-FR" sz="1800" b="1" dirty="0"/>
              <a:t>é</a:t>
            </a:r>
            <a:r>
              <a:rPr lang="fr-FR" sz="1800" b="1" dirty="0" smtClean="0"/>
              <a:t>valuation de la Gouvernance, Démocratie et les Droits de l’Hommes;</a:t>
            </a:r>
          </a:p>
          <a:p>
            <a:pPr algn="just">
              <a:buFontTx/>
              <a:buChar char="-"/>
            </a:pPr>
            <a:endParaRPr lang="fr-FR" sz="1800" b="1" dirty="0" smtClean="0"/>
          </a:p>
          <a:p>
            <a:pPr algn="just">
              <a:buFontTx/>
              <a:buChar char="-"/>
            </a:pPr>
            <a:r>
              <a:rPr lang="fr-FR" sz="1800" b="1" dirty="0" smtClean="0"/>
              <a:t>Organisation de session « Eval Café » avec l’appui du Département de l’Evaluation de la BAD et de MEASURE EVALUATION Côte d’Ivoire;</a:t>
            </a:r>
          </a:p>
          <a:p>
            <a:pPr algn="just">
              <a:buFontTx/>
              <a:buChar char="-"/>
            </a:pPr>
            <a:endParaRPr lang="fr-FR" sz="1800" b="1" dirty="0" smtClean="0">
              <a:solidFill>
                <a:srgbClr val="FF0000"/>
              </a:solidFill>
            </a:endParaRPr>
          </a:p>
          <a:p>
            <a:pPr algn="just">
              <a:buFontTx/>
              <a:buChar char="-"/>
            </a:pPr>
            <a:r>
              <a:rPr lang="fr-FR" sz="1800" b="1" dirty="0">
                <a:solidFill>
                  <a:srgbClr val="FF0000"/>
                </a:solidFill>
              </a:rPr>
              <a:t>Organisation du Prix d’Excellence « Evaluation d’Or » depuis 2015 pour promouvoir la pratique de l’évaluation en Côte </a:t>
            </a:r>
            <a:r>
              <a:rPr lang="fr-FR" sz="1800" b="1" dirty="0" smtClean="0">
                <a:solidFill>
                  <a:srgbClr val="FF0000"/>
                </a:solidFill>
              </a:rPr>
              <a:t>d’Ivoire.</a:t>
            </a:r>
            <a:endParaRPr lang="fr-FR" sz="1800" b="1" dirty="0">
              <a:solidFill>
                <a:srgbClr val="FF0000"/>
              </a:solidFill>
            </a:endParaRPr>
          </a:p>
          <a:p>
            <a:pPr algn="just">
              <a:buFontTx/>
              <a:buChar char="-"/>
            </a:pPr>
            <a:endParaRPr lang="fr-FR" sz="1800" b="1" dirty="0" smtClean="0"/>
          </a:p>
        </p:txBody>
      </p:sp>
      <p:sp>
        <p:nvSpPr>
          <p:cNvPr id="1460229" name="Rectangle 5"/>
          <p:cNvSpPr>
            <a:spLocks noChangeArrowheads="1"/>
          </p:cNvSpPr>
          <p:nvPr/>
        </p:nvSpPr>
        <p:spPr bwMode="auto">
          <a:xfrm>
            <a:off x="0" y="10668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eaLnBrk="1" hangingPunct="1">
              <a:lnSpc>
                <a:spcPct val="80000"/>
              </a:lnSpc>
              <a:defRPr/>
            </a:pPr>
            <a:endParaRPr lang="fr-BE" altLang="fr-FR" sz="4000" b="1" dirty="0">
              <a:latin typeface="Arial Narrow" panose="020B0606020202030204" pitchFamily="34" charset="0"/>
            </a:endParaRPr>
          </a:p>
          <a:p>
            <a:pPr eaLnBrk="1" hangingPunct="1">
              <a:lnSpc>
                <a:spcPct val="80000"/>
              </a:lnSpc>
              <a:defRPr/>
            </a:pPr>
            <a:r>
              <a:rPr lang="fr-BE" altLang="fr-FR" sz="4000" dirty="0">
                <a:latin typeface="Arial Narrow" panose="020B0606020202030204" pitchFamily="34" charset="0"/>
              </a:rPr>
              <a:t/>
            </a:r>
            <a:br>
              <a:rPr lang="fr-BE" altLang="fr-FR" sz="4000" dirty="0">
                <a:latin typeface="Arial Narrow" panose="020B0606020202030204" pitchFamily="34" charset="0"/>
              </a:rPr>
            </a:br>
            <a:r>
              <a:rPr lang="fr-BE" altLang="fr-FR" sz="4000" dirty="0">
                <a:latin typeface="Arial Narrow" panose="020B0606020202030204" pitchFamily="34" charset="0"/>
              </a:rPr>
              <a:t> </a:t>
            </a:r>
            <a:endParaRPr lang="fr-FR" altLang="fr-FR" sz="4000" dirty="0">
              <a:latin typeface="Arial Narrow" panose="020B0606020202030204" pitchFamily="34" charset="0"/>
            </a:endParaRPr>
          </a:p>
        </p:txBody>
      </p:sp>
    </p:spTree>
    <p:extLst>
      <p:ext uri="{BB962C8B-B14F-4D97-AF65-F5344CB8AC3E}">
        <p14:creationId xmlns:p14="http://schemas.microsoft.com/office/powerpoint/2010/main" val="3622033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4.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5.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6.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AAE7D94-4B35-4504-8B3F-953B20D97E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Présentation de formation</Template>
  <TotalTime>0</TotalTime>
  <Words>1139</Words>
  <Application>Microsoft Office PowerPoint</Application>
  <PresentationFormat>Affichage à l'écran (4:3)</PresentationFormat>
  <Paragraphs>201</Paragraphs>
  <Slides>22</Slides>
  <Notes>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22</vt:i4>
      </vt:variant>
    </vt:vector>
  </HeadingPairs>
  <TitlesOfParts>
    <vt:vector size="29" baseType="lpstr">
      <vt:lpstr>Arial</vt:lpstr>
      <vt:lpstr>Arial Black</vt:lpstr>
      <vt:lpstr>Arial Narrow</vt:lpstr>
      <vt:lpstr>Calibri</vt:lpstr>
      <vt:lpstr>Georgia</vt:lpstr>
      <vt:lpstr>Wingdings</vt:lpstr>
      <vt:lpstr>Training</vt:lpstr>
      <vt:lpstr>Présentation PowerPoint</vt:lpstr>
      <vt:lpstr>SOMMAIRE</vt:lpstr>
      <vt:lpstr>Présentation PowerPoint</vt:lpstr>
      <vt:lpstr>Missions de 2IEval</vt:lpstr>
      <vt:lpstr>Présentation PowerPoint</vt:lpstr>
      <vt:lpstr>Participation aux conférences internationales</vt:lpstr>
      <vt:lpstr>Renforcement des capacités des évaluateurs émergents</vt:lpstr>
      <vt:lpstr>Présentation PowerPoint</vt:lpstr>
      <vt:lpstr>Renforcement des capacités des évaluateurs émergents (suite)</vt:lpstr>
      <vt:lpstr>Présentation PowerPoint</vt:lpstr>
      <vt:lpstr>Renforcement des ONG et Institutions nationales</vt:lpstr>
      <vt:lpstr>Présentation PowerPoint</vt:lpstr>
      <vt:lpstr>Evaluation de Projet et programme</vt:lpstr>
      <vt:lpstr>Evaluation de Projet et programme</vt:lpstr>
      <vt:lpstr>Présentation PowerPoint</vt:lpstr>
      <vt:lpstr>Présentation PowerPoint</vt:lpstr>
      <vt:lpstr>Présentation PowerPoint</vt:lpstr>
      <vt:lpstr>Succès</vt:lpstr>
      <vt:lpstr>Défis</vt:lpstr>
      <vt:lpstr>Leçons apprises  et recommandations</vt:lpstr>
      <vt:lpstr>Conseils et Recommandations</vt:lpstr>
      <vt:lpstr>Merci de votre aimable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2018-04-26T11:19:41Z</dcterms:created>
  <dcterms:modified xsi:type="dcterms:W3CDTF">2019-07-30T15:46:29Z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TC016745579991</vt:lpwstr>
  </property>
</Properties>
</file>