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tmp" ContentType="image/p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2"/>
  </p:notesMasterIdLst>
  <p:sldIdLst>
    <p:sldId id="256" r:id="rId3"/>
    <p:sldId id="258" r:id="rId4"/>
    <p:sldId id="266" r:id="rId5"/>
    <p:sldId id="265" r:id="rId6"/>
    <p:sldId id="283" r:id="rId7"/>
    <p:sldId id="268" r:id="rId8"/>
    <p:sldId id="274" r:id="rId9"/>
    <p:sldId id="275" r:id="rId10"/>
    <p:sldId id="276" r:id="rId11"/>
    <p:sldId id="277" r:id="rId12"/>
    <p:sldId id="278" r:id="rId13"/>
    <p:sldId id="290" r:id="rId14"/>
    <p:sldId id="291" r:id="rId15"/>
    <p:sldId id="292" r:id="rId16"/>
    <p:sldId id="293" r:id="rId17"/>
    <p:sldId id="295" r:id="rId18"/>
    <p:sldId id="279" r:id="rId19"/>
    <p:sldId id="280" r:id="rId20"/>
    <p:sldId id="285" r:id="rId21"/>
    <p:sldId id="281" r:id="rId22"/>
    <p:sldId id="284" r:id="rId23"/>
    <p:sldId id="287" r:id="rId24"/>
    <p:sldId id="297" r:id="rId25"/>
    <p:sldId id="288" r:id="rId26"/>
    <p:sldId id="298" r:id="rId27"/>
    <p:sldId id="299" r:id="rId28"/>
    <p:sldId id="300" r:id="rId29"/>
    <p:sldId id="305" r:id="rId30"/>
    <p:sldId id="306" r:id="rId31"/>
    <p:sldId id="307" r:id="rId32"/>
    <p:sldId id="308" r:id="rId33"/>
    <p:sldId id="303" r:id="rId34"/>
    <p:sldId id="309" r:id="rId35"/>
    <p:sldId id="304" r:id="rId36"/>
    <p:sldId id="289" r:id="rId37"/>
    <p:sldId id="296" r:id="rId38"/>
    <p:sldId id="267" r:id="rId39"/>
    <p:sldId id="310" r:id="rId40"/>
    <p:sldId id="311"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00" autoAdjust="0"/>
  </p:normalViewPr>
  <p:slideViewPr>
    <p:cSldViewPr>
      <p:cViewPr>
        <p:scale>
          <a:sx n="60" d="100"/>
          <a:sy n="60" d="100"/>
        </p:scale>
        <p:origin x="-2352" y="-80"/>
      </p:cViewPr>
      <p:guideLst>
        <p:guide orient="horz" pos="2160"/>
        <p:guide pos="2880"/>
      </p:guideLst>
    </p:cSldViewPr>
  </p:slideViewPr>
  <p:notesTextViewPr>
    <p:cViewPr>
      <p:scale>
        <a:sx n="1" d="1"/>
        <a:sy n="1" d="1"/>
      </p:scale>
      <p:origin x="0" y="0"/>
    </p:cViewPr>
  </p:notesTextViewPr>
  <p:sorterViewPr>
    <p:cViewPr>
      <p:scale>
        <a:sx n="100" d="100"/>
        <a:sy n="100" d="100"/>
      </p:scale>
      <p:origin x="0" y="256"/>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453146-8AB1-4CA9-BFA5-DB4DFF83E82F}" type="datetimeFigureOut">
              <a:rPr lang="en-US" smtClean="0"/>
              <a:t>5/24/11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EB0119-94B6-46B4-BFB2-5FDA3A051DA8}" type="slidenum">
              <a:rPr lang="en-US" smtClean="0"/>
              <a:t>‹#›</a:t>
            </a:fld>
            <a:endParaRPr lang="en-US"/>
          </a:p>
        </p:txBody>
      </p:sp>
    </p:spTree>
    <p:extLst>
      <p:ext uri="{BB962C8B-B14F-4D97-AF65-F5344CB8AC3E}">
        <p14:creationId xmlns:p14="http://schemas.microsoft.com/office/powerpoint/2010/main" val="1350993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B321F76-D4AE-4C76-A75E-6946ACC2E9D5}" type="slidenum">
              <a:rPr lang="en-US" smtClean="0">
                <a:latin typeface="Arial" pitchFamily="34" charset="0"/>
              </a:rPr>
              <a:pPr/>
              <a:t>2</a:t>
            </a:fld>
            <a:endParaRPr lang="en-US" smtClean="0">
              <a:latin typeface="Arial" pitchFamily="34" charset="0"/>
            </a:endParaRPr>
          </a:p>
        </p:txBody>
      </p:sp>
      <p:sp>
        <p:nvSpPr>
          <p:cNvPr id="56323" name="Rectangle 1"/>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6324" name="Rectangle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2200" dirty="0" smtClean="0">
                <a:latin typeface="Lucida Grande"/>
                <a:ea typeface="Lucida Grande"/>
                <a:cs typeface="Lucida Grande"/>
                <a:sym typeface="Lucida Grande"/>
              </a:rPr>
              <a:t>There are more than 6 billion humans, and except for a handful of astronauts and wealthy space tourists, everything they do takes place here,</a:t>
            </a:r>
            <a:r>
              <a:rPr lang="en-US" sz="2200" baseline="0" dirty="0" smtClean="0">
                <a:latin typeface="Lucida Grande"/>
                <a:ea typeface="Lucida Grande"/>
                <a:cs typeface="Lucida Grande"/>
                <a:sym typeface="Lucida Grande"/>
              </a:rPr>
              <a:t> on Earth.</a:t>
            </a:r>
            <a:endParaRPr lang="en-US" sz="2200" dirty="0" smtClean="0">
              <a:latin typeface="Lucida Grande"/>
              <a:ea typeface="Lucida Grande"/>
              <a:cs typeface="Lucida Grande"/>
              <a:sym typeface="Lucida Grande"/>
            </a:endParaRPr>
          </a:p>
          <a:p>
            <a:pPr eaLnBrk="1" hangingPunct="1">
              <a:spcBef>
                <a:spcPct val="0"/>
              </a:spcBef>
            </a:pPr>
            <a:endParaRPr lang="en-US" sz="2200" dirty="0" smtClean="0">
              <a:latin typeface="Lucida Grande"/>
              <a:ea typeface="Lucida Grande"/>
              <a:cs typeface="Lucida Grande"/>
              <a:sym typeface="Lucida Grande"/>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can see</a:t>
            </a:r>
            <a:r>
              <a:rPr lang="en-US" baseline="0" dirty="0" smtClean="0"/>
              <a:t> from the two examples, maps can be a valuable tool to help display data, visualize patterns and then direct action. Since maps are so important, I’d like to take a couple of minutes to walk through some of the basic elements of maps that are important to know. For many in the class this may be familiar material, while for others it may be new.</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11</a:t>
            </a:fld>
            <a:endParaRPr lang="en-US"/>
          </a:p>
        </p:txBody>
      </p:sp>
    </p:spTree>
    <p:extLst>
      <p:ext uri="{BB962C8B-B14F-4D97-AF65-F5344CB8AC3E}">
        <p14:creationId xmlns:p14="http://schemas.microsoft.com/office/powerpoint/2010/main" val="3617953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to keep in mind that there are several important properties of map,</a:t>
            </a:r>
            <a:r>
              <a:rPr lang="en-US" baseline="0" dirty="0" smtClean="0"/>
              <a:t> scale, legend, title and source. They all affect the context of data and how the data is interpreted.</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12</a:t>
            </a:fld>
            <a:endParaRPr lang="en-US"/>
          </a:p>
        </p:txBody>
      </p:sp>
    </p:spTree>
    <p:extLst>
      <p:ext uri="{BB962C8B-B14F-4D97-AF65-F5344CB8AC3E}">
        <p14:creationId xmlns:p14="http://schemas.microsoft.com/office/powerpoint/2010/main" val="3570005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we’ll talk about is the scale of a map.</a:t>
            </a:r>
          </a:p>
          <a:p>
            <a:endParaRPr lang="en-US" dirty="0" smtClean="0"/>
          </a:p>
          <a:p>
            <a:r>
              <a:rPr lang="en-US" dirty="0" smtClean="0"/>
              <a:t>[READ SLIDE]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13</a:t>
            </a:fld>
            <a:endParaRPr lang="en-US"/>
          </a:p>
        </p:txBody>
      </p:sp>
    </p:spTree>
    <p:extLst>
      <p:ext uri="{BB962C8B-B14F-4D97-AF65-F5344CB8AC3E}">
        <p14:creationId xmlns:p14="http://schemas.microsoft.com/office/powerpoint/2010/main" val="2336831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two maps</a:t>
            </a:r>
            <a:r>
              <a:rPr lang="en-US" baseline="0" dirty="0" smtClean="0"/>
              <a:t> are at different scales. The one on the left is a large scale map, it’s scale is 1:50,000. This means that one unit on the map is equal to 50,000 units on the earth. In other words one centimeter on the map is equal to 50,000 centimeters (or 500 meters on the earth. You can see that it provides a lot of detail about a small area. The map on the right is a small scale map, 1:500,000, (one centimeter equals 500,000 centimeters or 5 kilometers). You can see that it provides less detail but it covers a larger area.</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15</a:t>
            </a:fld>
            <a:endParaRPr lang="en-US"/>
          </a:p>
        </p:txBody>
      </p:sp>
    </p:spTree>
    <p:extLst>
      <p:ext uri="{BB962C8B-B14F-4D97-AF65-F5344CB8AC3E}">
        <p14:creationId xmlns:p14="http://schemas.microsoft.com/office/powerpoint/2010/main" val="1583893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a:t>
            </a:r>
            <a:r>
              <a:rPr lang="en-US" baseline="0" dirty="0" smtClean="0"/>
              <a:t> several important elements that can be found on most maps. Title, Legend, Data Source are probably the most important elements other than the map itself. These help the reader understand what the map is showing and where the data came from. This map also contains a scale bar and a North Arrow. These elements are not always necessary. The scale bar helps the reader understand the scale of the map and allows them to estimate distances. Adding a scale bar is important when distance is important. The North Arrow will help the reader orient the map. Since by convention most maps are oriented with North pointing up, including a North Arrow is important only when you as mapmaker think the reader might not be able to orient the maps (such as if the reader is not used to using maps, or if the map has been oriented differently).</a:t>
            </a:r>
          </a:p>
          <a:p>
            <a:endParaRPr lang="en-US" baseline="0" dirty="0" smtClean="0"/>
          </a:p>
          <a:p>
            <a:r>
              <a:rPr lang="en-US" baseline="0" dirty="0" smtClean="0"/>
              <a:t>The most important part of the map is, the map itself. Let’s take a look at the map and see what it tells us.</a:t>
            </a:r>
          </a:p>
          <a:p>
            <a:r>
              <a:rPr lang="en-US" baseline="0" dirty="0" smtClean="0"/>
              <a:t>[GO TO NEXT SLIDE]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17</a:t>
            </a:fld>
            <a:endParaRPr lang="en-US"/>
          </a:p>
        </p:txBody>
      </p:sp>
    </p:spTree>
    <p:extLst>
      <p:ext uri="{BB962C8B-B14F-4D97-AF65-F5344CB8AC3E}">
        <p14:creationId xmlns:p14="http://schemas.microsoft.com/office/powerpoint/2010/main" val="92369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map shows HIV prevalence in Zambia by province. </a:t>
            </a:r>
          </a:p>
          <a:p>
            <a:endParaRPr lang="en-US" baseline="0" dirty="0" smtClean="0"/>
          </a:p>
          <a:p>
            <a:r>
              <a:rPr lang="en-US" baseline="0" dirty="0" smtClean="0"/>
              <a:t>[PROMPT CLASS]</a:t>
            </a:r>
          </a:p>
          <a:p>
            <a:endParaRPr lang="en-US" baseline="0" dirty="0" smtClean="0"/>
          </a:p>
          <a:p>
            <a:r>
              <a:rPr lang="en-US" baseline="0" dirty="0" smtClean="0"/>
              <a:t>What are the two districts with the highest HIV Prevalence?</a:t>
            </a:r>
          </a:p>
          <a:p>
            <a:r>
              <a:rPr lang="en-US" baseline="0" dirty="0" smtClean="0"/>
              <a:t>[COPPERBELT AND LUSAKA]</a:t>
            </a:r>
          </a:p>
          <a:p>
            <a:endParaRPr lang="en-US" baseline="0" dirty="0" smtClean="0"/>
          </a:p>
          <a:p>
            <a:r>
              <a:rPr lang="en-US" dirty="0" smtClean="0"/>
              <a:t>What are the two districts with the lowest HIV Prevalence?</a:t>
            </a:r>
          </a:p>
          <a:p>
            <a:r>
              <a:rPr lang="en-US" dirty="0" smtClean="0"/>
              <a:t>[NORTHERN AND NORTH WESTERN]</a:t>
            </a:r>
          </a:p>
          <a:p>
            <a:endParaRPr lang="en-US" dirty="0" smtClean="0"/>
          </a:p>
          <a:p>
            <a:r>
              <a:rPr lang="en-US" dirty="0" smtClean="0"/>
              <a:t>How</a:t>
            </a:r>
            <a:r>
              <a:rPr lang="en-US" baseline="0" dirty="0" smtClean="0"/>
              <a:t> could this map be useful to public health officials in Zambia?</a:t>
            </a:r>
          </a:p>
          <a:p>
            <a:r>
              <a:rPr lang="en-US" baseline="0" dirty="0" smtClean="0"/>
              <a:t>[FREE ANSWER FROM CLASS. POSSIBLE ANSWERS INCLUDE: MAP COULD SHOW GENERAL PATTERN OF HIV IN COUNTRY; COULD HELP NATIONAL PLANNERS DECIDE TO FOCUS EFFORTS IN HIGH PREVALENCE DISTRICTS]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A0EB0119-94B6-46B4-BFB2-5FDA3A051DA8}" type="slidenum">
              <a:rPr lang="en-US" smtClean="0"/>
              <a:t>18</a:t>
            </a:fld>
            <a:endParaRPr lang="en-US"/>
          </a:p>
        </p:txBody>
      </p:sp>
    </p:spTree>
    <p:extLst>
      <p:ext uri="{BB962C8B-B14F-4D97-AF65-F5344CB8AC3E}">
        <p14:creationId xmlns:p14="http://schemas.microsoft.com/office/powerpoint/2010/main" val="92369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different types</a:t>
            </a:r>
            <a:r>
              <a:rPr lang="en-US" baseline="0" dirty="0" smtClean="0"/>
              <a:t> of maps that people use to present data. Let’s walk through the different types.</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19</a:t>
            </a:fld>
            <a:endParaRPr lang="en-US"/>
          </a:p>
        </p:txBody>
      </p:sp>
    </p:spTree>
    <p:extLst>
      <p:ext uri="{BB962C8B-B14F-4D97-AF65-F5344CB8AC3E}">
        <p14:creationId xmlns:p14="http://schemas.microsoft.com/office/powerpoint/2010/main" val="3137550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graduated circle map. The size of the symbol corresponds to data values.</a:t>
            </a:r>
            <a:r>
              <a:rPr lang="en-US" baseline="0" dirty="0" smtClean="0"/>
              <a:t> </a:t>
            </a:r>
          </a:p>
          <a:p>
            <a:endParaRPr lang="en-US" baseline="0" dirty="0" smtClean="0"/>
          </a:p>
          <a:p>
            <a:r>
              <a:rPr lang="en-US" baseline="0" dirty="0" smtClean="0"/>
              <a:t>[ASK GROUP] Do you find this map easy to read? What area has the highest population? Can you differentiate between the different circle sizes?</a:t>
            </a:r>
          </a:p>
          <a:p>
            <a:endParaRPr lang="en-US" baseline="0" dirty="0" smtClean="0"/>
          </a:p>
          <a:p>
            <a:r>
              <a:rPr lang="en-US" baseline="0" dirty="0" smtClean="0"/>
              <a:t>[SHOW ADVANTAGES AND DISADVANTAGES AND REVIEW EACH]</a:t>
            </a:r>
            <a:endParaRPr lang="en-US" dirty="0" smtClean="0"/>
          </a:p>
          <a:p>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20</a:t>
            </a:fld>
            <a:endParaRPr lang="en-US"/>
          </a:p>
        </p:txBody>
      </p:sp>
    </p:spTree>
    <p:extLst>
      <p:ext uri="{BB962C8B-B14F-4D97-AF65-F5344CB8AC3E}">
        <p14:creationId xmlns:p14="http://schemas.microsoft.com/office/powerpoint/2010/main" val="2265501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type of map is a</a:t>
            </a:r>
            <a:r>
              <a:rPr lang="en-US" baseline="0" dirty="0" smtClean="0"/>
              <a:t> known as </a:t>
            </a:r>
            <a:r>
              <a:rPr lang="en-US" baseline="0" dirty="0" err="1" smtClean="0"/>
              <a:t>choropoleth</a:t>
            </a:r>
            <a:r>
              <a:rPr lang="en-US" baseline="0" dirty="0" smtClean="0"/>
              <a:t> map. </a:t>
            </a:r>
            <a:r>
              <a:rPr lang="en-US" baseline="0" dirty="0" err="1" smtClean="0"/>
              <a:t>Choropleth</a:t>
            </a:r>
            <a:r>
              <a:rPr lang="en-US" baseline="0" dirty="0" smtClean="0"/>
              <a:t> maps are maps where polygons are shaded according to its data value. </a:t>
            </a:r>
            <a:r>
              <a:rPr lang="en-US" baseline="0" dirty="0" err="1" smtClean="0"/>
              <a:t>Choropleth</a:t>
            </a:r>
            <a:r>
              <a:rPr lang="en-US" baseline="0" dirty="0" smtClean="0"/>
              <a:t> maps may be one of the most common types of maps in medical geography.</a:t>
            </a:r>
          </a:p>
          <a:p>
            <a:endParaRPr lang="en-US" baseline="0" dirty="0" smtClean="0"/>
          </a:p>
          <a:p>
            <a:r>
              <a:rPr lang="en-US" baseline="0" dirty="0" smtClean="0"/>
              <a:t>This map shows population growth. Even though the map may be a little difficult to read on screen, the states in which part of the country had the highest population growth? [NORTH WESTERN AND EXTREME EASTERN]</a:t>
            </a:r>
          </a:p>
          <a:p>
            <a:endParaRPr lang="en-US" baseline="0" dirty="0" smtClean="0"/>
          </a:p>
          <a:p>
            <a:r>
              <a:rPr lang="en-US" baseline="0" dirty="0" smtClean="0"/>
              <a:t>That’s one of the advantages of </a:t>
            </a:r>
            <a:r>
              <a:rPr lang="en-US" baseline="0" dirty="0" err="1" smtClean="0"/>
              <a:t>choropleth</a:t>
            </a:r>
            <a:r>
              <a:rPr lang="en-US" baseline="0" dirty="0" smtClean="0"/>
              <a:t> maps, if the color scheme is well chosen then it is an easy map to interpret.</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21</a:t>
            </a:fld>
            <a:endParaRPr lang="en-US"/>
          </a:p>
        </p:txBody>
      </p:sp>
    </p:spTree>
    <p:extLst>
      <p:ext uri="{BB962C8B-B14F-4D97-AF65-F5344CB8AC3E}">
        <p14:creationId xmlns:p14="http://schemas.microsoft.com/office/powerpoint/2010/main" val="2265501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last type of map is a continuous surface map.</a:t>
            </a:r>
            <a:r>
              <a:rPr lang="en-US" baseline="0" dirty="0" smtClean="0"/>
              <a:t> We won’t be producing this type of map during the workshop, but it is a common type of map. For this type of map, data is continuously spread across the landscape. This is a particularly good type of map to represent phenomena that are continuously dispersed across space. Rainfall and temperature are good examples, because there’s likely to be a smooth transition from one data value to another. It’s also possible to use this type of map to model how data may be spread across the landscape. The map on the slide shows rates of positive indicators for Malaria in a region. It was likely produced by taking data collected from individual sample sites within the region and then distributing across space and interpolating values between sample locations.</a:t>
            </a:r>
          </a:p>
          <a:p>
            <a:endParaRPr lang="en-US" baseline="0" dirty="0" smtClean="0"/>
          </a:p>
          <a:p>
            <a:r>
              <a:rPr lang="en-US" baseline="0" dirty="0" smtClean="0"/>
              <a:t>As I say it is not a type of map we will produce, so I won’t spend any more time discussing it, but I wanted to present it because it is an effective way to present data.</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22</a:t>
            </a:fld>
            <a:endParaRPr lang="en-US"/>
          </a:p>
        </p:txBody>
      </p:sp>
    </p:spTree>
    <p:extLst>
      <p:ext uri="{BB962C8B-B14F-4D97-AF65-F5344CB8AC3E}">
        <p14:creationId xmlns:p14="http://schemas.microsoft.com/office/powerpoint/2010/main" val="2265501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Thinking</a:t>
            </a:r>
            <a:r>
              <a:rPr lang="en-US" baseline="0" dirty="0" smtClean="0"/>
              <a:t> about the map, there are people going to school, getting health care and trying to make a living. </a:t>
            </a:r>
            <a:r>
              <a:rPr lang="en-US" dirty="0" smtClean="0"/>
              <a:t>All of these and</a:t>
            </a:r>
            <a:r>
              <a:rPr lang="en-US" baseline="0" dirty="0" smtClean="0"/>
              <a:t> many more activities are happening </a:t>
            </a:r>
            <a:r>
              <a:rPr lang="en-US" b="1" i="1" baseline="0" dirty="0" smtClean="0"/>
              <a:t>somewhere</a:t>
            </a:r>
            <a:r>
              <a:rPr lang="en-US" b="0" i="0" baseline="0" dirty="0" smtClean="0"/>
              <a:t>. This is important information, because… &lt;NEXT SLIDE&gt;</a:t>
            </a:r>
            <a:endParaRPr lang="en-US" b="1" i="1" dirty="0"/>
          </a:p>
        </p:txBody>
      </p:sp>
      <p:sp>
        <p:nvSpPr>
          <p:cNvPr id="4" name="Slide Number Placeholder 3"/>
          <p:cNvSpPr>
            <a:spLocks noGrp="1"/>
          </p:cNvSpPr>
          <p:nvPr>
            <p:ph type="sldNum" sz="quarter" idx="10"/>
          </p:nvPr>
        </p:nvSpPr>
        <p:spPr/>
        <p:txBody>
          <a:bodyPr/>
          <a:lstStyle/>
          <a:p>
            <a:fld id="{A0EB0119-94B6-46B4-BFB2-5FDA3A051DA8}" type="slidenum">
              <a:rPr lang="en-US" smtClean="0"/>
              <a:t>3</a:t>
            </a:fld>
            <a:endParaRPr lang="en-US"/>
          </a:p>
        </p:txBody>
      </p:sp>
    </p:spTree>
    <p:extLst>
      <p:ext uri="{BB962C8B-B14F-4D97-AF65-F5344CB8AC3E}">
        <p14:creationId xmlns:p14="http://schemas.microsoft.com/office/powerpoint/2010/main" val="1407741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of course many other types of maps, for instance this is a map</a:t>
            </a:r>
            <a:r>
              <a:rPr lang="en-US" baseline="0" dirty="0" smtClean="0"/>
              <a:t> that displays pie charts showing the relationship between institutional and home deliveries in Orissa. </a:t>
            </a:r>
          </a:p>
          <a:p>
            <a:endParaRPr lang="en-US" baseline="0" dirty="0" smtClean="0"/>
          </a:p>
          <a:p>
            <a:r>
              <a:rPr lang="en-US" baseline="0" dirty="0" smtClean="0"/>
              <a:t>[ASK CLASS] What do you think of this map? Do you find it easy to read? </a:t>
            </a:r>
          </a:p>
          <a:p>
            <a:endParaRPr lang="en-US" baseline="0" dirty="0" smtClean="0"/>
          </a:p>
          <a:p>
            <a:r>
              <a:rPr lang="en-US" baseline="0" dirty="0" smtClean="0"/>
              <a:t>These types of maps can be very informative because they present a lot of information. However it is important to be careful when producing these types of maps, it is possible to have so much information on it that it can be difficult to read. In my opinion, this map does a good job of presenting the information in an easy to read and interpret manner.</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23</a:t>
            </a:fld>
            <a:endParaRPr lang="en-US"/>
          </a:p>
        </p:txBody>
      </p:sp>
    </p:spTree>
    <p:extLst>
      <p:ext uri="{BB962C8B-B14F-4D97-AF65-F5344CB8AC3E}">
        <p14:creationId xmlns:p14="http://schemas.microsoft.com/office/powerpoint/2010/main" val="3661233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Picking the type</a:t>
            </a:r>
            <a:r>
              <a:rPr lang="en-US" baseline="0" dirty="0" smtClean="0"/>
              <a:t> of map to use is an important choice. It’s important to pick the type of map that makes the map most useful. Maps can be a powerful data tool, but only if they effectively communicate the patterns in the data.</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24</a:t>
            </a:fld>
            <a:endParaRPr lang="en-US"/>
          </a:p>
        </p:txBody>
      </p:sp>
    </p:spTree>
    <p:extLst>
      <p:ext uri="{BB962C8B-B14F-4D97-AF65-F5344CB8AC3E}">
        <p14:creationId xmlns:p14="http://schemas.microsoft.com/office/powerpoint/2010/main" val="9755402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some basic cartographic concepts that are important</a:t>
            </a:r>
            <a:r>
              <a:rPr lang="en-US" baseline="0" dirty="0" smtClean="0"/>
              <a:t> to consider when making a map. They are [READ SLIDE]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25</a:t>
            </a:fld>
            <a:endParaRPr lang="en-US"/>
          </a:p>
        </p:txBody>
      </p:sp>
    </p:spTree>
    <p:extLst>
      <p:ext uri="{BB962C8B-B14F-4D97-AF65-F5344CB8AC3E}">
        <p14:creationId xmlns:p14="http://schemas.microsoft.com/office/powerpoint/2010/main" val="1224550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time cartographic standards</a:t>
            </a:r>
            <a:r>
              <a:rPr lang="en-US" baseline="0" dirty="0" smtClean="0"/>
              <a:t> have emerged for representation of features on a map. I’ll walk through some of them. Of course, it is not necessary to follow these standards, however if they aren’t your map may be less readable.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27</a:t>
            </a:fld>
            <a:endParaRPr lang="en-US"/>
          </a:p>
        </p:txBody>
      </p:sp>
    </p:spTree>
    <p:extLst>
      <p:ext uri="{BB962C8B-B14F-4D97-AF65-F5344CB8AC3E}">
        <p14:creationId xmlns:p14="http://schemas.microsoft.com/office/powerpoint/2010/main" val="29086329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Administrative boundaries can be differentiated by using line</a:t>
            </a:r>
            <a:r>
              <a:rPr lang="en-US" baseline="0" dirty="0" smtClean="0"/>
              <a:t> weights and colors. Generally, the higher the administrative unit the thicker the line. </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28</a:t>
            </a:fld>
            <a:endParaRPr lang="en-US"/>
          </a:p>
        </p:txBody>
      </p:sp>
    </p:spTree>
    <p:extLst>
      <p:ext uri="{BB962C8B-B14F-4D97-AF65-F5344CB8AC3E}">
        <p14:creationId xmlns:p14="http://schemas.microsoft.com/office/powerpoint/2010/main" val="2507332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many different ways roads can be represented. Mapmakers often use color and line styles to represent road types. Generally, major roads have thicker line weights or more distinctive styling than minor roads.</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29</a:t>
            </a:fld>
            <a:endParaRPr lang="en-US"/>
          </a:p>
        </p:txBody>
      </p:sp>
    </p:spTree>
    <p:extLst>
      <p:ext uri="{BB962C8B-B14F-4D97-AF65-F5344CB8AC3E}">
        <p14:creationId xmlns:p14="http://schemas.microsoft.com/office/powerpoint/2010/main" val="6393227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Rivers and lakes are somewhat obvious – blue is generally the color of choice</a:t>
            </a:r>
            <a:r>
              <a:rPr lang="en-US" baseline="0" dirty="0" smtClean="0"/>
              <a:t> for water.</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30</a:t>
            </a:fld>
            <a:endParaRPr lang="en-US"/>
          </a:p>
        </p:txBody>
      </p:sp>
    </p:spTree>
    <p:extLst>
      <p:ext uri="{BB962C8B-B14F-4D97-AF65-F5344CB8AC3E}">
        <p14:creationId xmlns:p14="http://schemas.microsoft.com/office/powerpoint/2010/main" val="363040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FuturaT" charset="0"/>
              </a:rPr>
              <a:t>Generalization is done normally when the map scale has to be reduced. However, the essence of the contents of original map should be maintained. This implies maintaining geometric and attribute accuracy as well as the presentation quality of the map. </a:t>
            </a:r>
            <a:endParaRPr lang="en-US" sz="1200" dirty="0" smtClean="0">
              <a:latin typeface="FuturaT" charset="0"/>
            </a:endParaRPr>
          </a:p>
          <a:p>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31</a:t>
            </a:fld>
            <a:endParaRPr lang="en-US"/>
          </a:p>
        </p:txBody>
      </p:sp>
    </p:spTree>
    <p:extLst>
      <p:ext uri="{BB962C8B-B14F-4D97-AF65-F5344CB8AC3E}">
        <p14:creationId xmlns:p14="http://schemas.microsoft.com/office/powerpoint/2010/main" val="83494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important consideration to think about is color-blindness. About 5-8% of men have</a:t>
            </a:r>
            <a:r>
              <a:rPr lang="en-US" baseline="0" dirty="0" smtClean="0"/>
              <a:t> some type of color blindness, with 0.5% of women. Even though it’s a small percentage of the overall population, poorly chosen colors can mean that the map is unreadable for them. There are color-blindness safe color schemes </a:t>
            </a:r>
            <a:r>
              <a:rPr lang="en-US" baseline="0" smtClean="0"/>
              <a:t>that are available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33</a:t>
            </a:fld>
            <a:endParaRPr lang="en-US"/>
          </a:p>
        </p:txBody>
      </p:sp>
    </p:spTree>
    <p:extLst>
      <p:ext uri="{BB962C8B-B14F-4D97-AF65-F5344CB8AC3E}">
        <p14:creationId xmlns:p14="http://schemas.microsoft.com/office/powerpoint/2010/main" val="30076544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key point we will come back to again and again and it’s important to keep</a:t>
            </a:r>
            <a:r>
              <a:rPr lang="en-US" baseline="0" dirty="0" smtClean="0"/>
              <a:t> in mind.</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35</a:t>
            </a:fld>
            <a:endParaRPr lang="en-US"/>
          </a:p>
        </p:txBody>
      </p:sp>
    </p:spTree>
    <p:extLst>
      <p:ext uri="{BB962C8B-B14F-4D97-AF65-F5344CB8AC3E}">
        <p14:creationId xmlns:p14="http://schemas.microsoft.com/office/powerpoint/2010/main" val="1706252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SLIDE]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4</a:t>
            </a:fld>
            <a:endParaRPr lang="en-US"/>
          </a:p>
        </p:txBody>
      </p:sp>
    </p:spTree>
    <p:extLst>
      <p:ext uri="{BB962C8B-B14F-4D97-AF65-F5344CB8AC3E}">
        <p14:creationId xmlns:p14="http://schemas.microsoft.com/office/powerpoint/2010/main" val="3814177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SLIDE]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5</a:t>
            </a:fld>
            <a:endParaRPr lang="en-US"/>
          </a:p>
        </p:txBody>
      </p:sp>
    </p:spTree>
    <p:extLst>
      <p:ext uri="{BB962C8B-B14F-4D97-AF65-F5344CB8AC3E}">
        <p14:creationId xmlns:p14="http://schemas.microsoft.com/office/powerpoint/2010/main" val="3129577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we know that where things are can help us understand things. This is especially important regarding health. </a:t>
            </a:r>
          </a:p>
          <a:p>
            <a:endParaRPr lang="en-US" baseline="0" dirty="0" smtClean="0"/>
          </a:p>
          <a:p>
            <a:r>
              <a:rPr lang="en-US" baseline="0" dirty="0" smtClean="0"/>
              <a:t>What are some ways that geography affects people’s health?</a:t>
            </a:r>
          </a:p>
          <a:p>
            <a:endParaRPr lang="en-US" baseline="0" dirty="0" smtClean="0"/>
          </a:p>
          <a:p>
            <a:r>
              <a:rPr lang="en-US" baseline="0" dirty="0" smtClean="0"/>
              <a:t>&lt;PROMPTS FOR DISCUSSION IF NO IMMEDIATE RESPONSE:</a:t>
            </a:r>
          </a:p>
          <a:p>
            <a:pPr marL="228600" indent="-228600">
              <a:buFont typeface="+mj-lt"/>
              <a:buAutoNum type="arabicPeriod"/>
            </a:pPr>
            <a:r>
              <a:rPr lang="en-US" baseline="0" dirty="0" smtClean="0"/>
              <a:t>DISEASE: ELEVATION AND MALARIA</a:t>
            </a:r>
          </a:p>
          <a:p>
            <a:pPr marL="228600" indent="-228600">
              <a:buFont typeface="+mj-lt"/>
              <a:buAutoNum type="arabicPeriod"/>
            </a:pPr>
            <a:r>
              <a:rPr lang="en-US" baseline="0" dirty="0" smtClean="0"/>
              <a:t>ACCESSIBILITY TO SERVICES</a:t>
            </a:r>
          </a:p>
          <a:p>
            <a:pPr marL="228600" indent="-228600">
              <a:buFont typeface="+mj-lt"/>
              <a:buAutoNum type="arabicPeriod"/>
            </a:pPr>
            <a:r>
              <a:rPr lang="en-US" baseline="0" dirty="0" smtClean="0"/>
              <a:t>SERVICE LOCATION VERSUS POPULATION IN NEED</a:t>
            </a:r>
          </a:p>
          <a:p>
            <a:pPr marL="228600" indent="-228600">
              <a:buFont typeface="+mj-lt"/>
              <a:buAutoNum type="arabicPeriod"/>
            </a:pPr>
            <a:r>
              <a:rPr lang="en-US" baseline="0" dirty="0" smtClean="0"/>
              <a:t>HUMAN BEHAVIOR, SPREAD OF DISEASE ALONG ROAD NETWORKS&gt;</a:t>
            </a:r>
          </a:p>
        </p:txBody>
      </p:sp>
      <p:sp>
        <p:nvSpPr>
          <p:cNvPr id="4" name="Slide Number Placeholder 3"/>
          <p:cNvSpPr>
            <a:spLocks noGrp="1"/>
          </p:cNvSpPr>
          <p:nvPr>
            <p:ph type="sldNum" sz="quarter" idx="10"/>
          </p:nvPr>
        </p:nvSpPr>
        <p:spPr/>
        <p:txBody>
          <a:bodyPr/>
          <a:lstStyle/>
          <a:p>
            <a:fld id="{A0EB0119-94B6-46B4-BFB2-5FDA3A051DA8}" type="slidenum">
              <a:rPr lang="en-US" smtClean="0"/>
              <a:t>6</a:t>
            </a:fld>
            <a:endParaRPr lang="en-US"/>
          </a:p>
        </p:txBody>
      </p:sp>
    </p:spTree>
    <p:extLst>
      <p:ext uri="{BB962C8B-B14F-4D97-AF65-F5344CB8AC3E}">
        <p14:creationId xmlns:p14="http://schemas.microsoft.com/office/powerpoint/2010/main" val="715237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whole discipline devoted to this, </a:t>
            </a:r>
            <a:r>
              <a:rPr lang="en-US" i="1" baseline="0" dirty="0" smtClean="0"/>
              <a:t>Medical Geography</a:t>
            </a:r>
            <a:r>
              <a:rPr lang="en-US" i="0" baseline="0" dirty="0" smtClean="0"/>
              <a:t>. Medical geography is a branch of geography that looks at the relation between location and people’s health. While it is a small sub-discipline in the field of geography, this idea that there is a relation between geography and people’s health is common to other disciplines. There is a long history of use of geography to understand health and disease.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7</a:t>
            </a:fld>
            <a:endParaRPr lang="en-US"/>
          </a:p>
        </p:txBody>
      </p:sp>
    </p:spTree>
    <p:extLst>
      <p:ext uri="{BB962C8B-B14F-4D97-AF65-F5344CB8AC3E}">
        <p14:creationId xmlns:p14="http://schemas.microsoft.com/office/powerpoint/2010/main" val="668071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Though there are examples of using geography to understand health</a:t>
            </a:r>
            <a:r>
              <a:rPr lang="en-US" baseline="0" dirty="0" smtClean="0"/>
              <a:t> for centuries, the one example commonly presented is the case of John Snow. In 1854 in London there was a Cholera outbreak. John Snow, a physician, mapped the location of those who had died from the disease and was able to identify a cluster of cases centered around a single pump on Broad Street. He used the map to persuade the city to lock the pump handle and shortly afterward, the disease stopped spreading.</a:t>
            </a:r>
          </a:p>
          <a:p>
            <a:r>
              <a:rPr lang="en-US" baseline="0" dirty="0" smtClean="0"/>
              <a:t>----- Meeting Notes (5/23/11 19:48) -----</a:t>
            </a:r>
          </a:p>
          <a:p>
            <a:r>
              <a:rPr lang="en-US" baseline="0" dirty="0" smtClean="0"/>
              <a:t>ASK HOW MANY PEOPLE ARE FAMALIAR WITH JOHN SNOW</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8</a:t>
            </a:fld>
            <a:endParaRPr lang="en-US"/>
          </a:p>
        </p:txBody>
      </p:sp>
    </p:spTree>
    <p:extLst>
      <p:ext uri="{BB962C8B-B14F-4D97-AF65-F5344CB8AC3E}">
        <p14:creationId xmlns:p14="http://schemas.microsoft.com/office/powerpoint/2010/main" val="3696299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India there is a long</a:t>
            </a:r>
            <a:r>
              <a:rPr lang="en-US" baseline="0" dirty="0" smtClean="0"/>
              <a:t> history of using geographic context to better understand health issues. This is a map showing the distribution of malaria in India in 1938. It’s an update of a map first produced in 1926.</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9</a:t>
            </a:fld>
            <a:endParaRPr lang="en-US"/>
          </a:p>
        </p:txBody>
      </p:sp>
    </p:spTree>
    <p:extLst>
      <p:ext uri="{BB962C8B-B14F-4D97-AF65-F5344CB8AC3E}">
        <p14:creationId xmlns:p14="http://schemas.microsoft.com/office/powerpoint/2010/main" val="3182383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map from 1911 showing death rates from</a:t>
            </a:r>
            <a:r>
              <a:rPr lang="en-US" baseline="0" dirty="0" smtClean="0"/>
              <a:t> a 1908 malaria epidemic. The mapmakers do something interesting here, showing both rainfall and mortality. Do you see any relationship? [WAIT FOR CLASS REPONSE]. We’ll talk more about bringing data together throughout the course.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10</a:t>
            </a:fld>
            <a:endParaRPr lang="en-US"/>
          </a:p>
        </p:txBody>
      </p:sp>
    </p:spTree>
    <p:extLst>
      <p:ext uri="{BB962C8B-B14F-4D97-AF65-F5344CB8AC3E}">
        <p14:creationId xmlns:p14="http://schemas.microsoft.com/office/powerpoint/2010/main" val="1793215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a:effectLst/>
        </p:spPr>
        <p:txBody>
          <a:bodyPr wrap="none" anchor="ctr"/>
          <a:lstStyle/>
          <a:p>
            <a:pPr>
              <a:defRPr/>
            </a:pPr>
            <a:endParaRPr lang="en-US"/>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0325" y="5010150"/>
            <a:ext cx="16732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0125" y="5010150"/>
            <a:ext cx="1447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p:spPr>
        <p:txBody>
          <a:bodyPr/>
          <a:lstStyle>
            <a:lvl1pPr algn="ctr">
              <a:defRPr sz="40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371600" y="3076575"/>
            <a:ext cx="6400800" cy="1752600"/>
          </a:xfrm>
        </p:spPr>
        <p:txBody>
          <a:bodyPr/>
          <a:lstStyle>
            <a:lvl1pPr marL="0" indent="0" algn="ctr">
              <a:spcBef>
                <a:spcPct val="0"/>
              </a:spcBef>
              <a:spcAft>
                <a:spcPct val="0"/>
              </a:spcAft>
              <a:buClrTx/>
              <a:buFontTx/>
              <a:buNone/>
              <a:defRPr sz="2400"/>
            </a:lvl1pPr>
          </a:lstStyle>
          <a:p>
            <a:r>
              <a:rPr lang="en-US" smtClean="0"/>
              <a:t>Click to edit Master subtitle style</a:t>
            </a:r>
            <a:endParaRPr lang="en-US"/>
          </a:p>
        </p:txBody>
      </p:sp>
    </p:spTree>
    <p:extLst>
      <p:ext uri="{BB962C8B-B14F-4D97-AF65-F5344CB8AC3E}">
        <p14:creationId xmlns:p14="http://schemas.microsoft.com/office/powerpoint/2010/main" val="3050378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328315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750036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2334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294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32471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8571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4821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170402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3743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30303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22759271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127716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3473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164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80715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1571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8"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3801733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4"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54944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3"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2882345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779872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4066624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pPr>
              <a:defRPr/>
            </a:pPr>
            <a:endParaRPr lang="en-US"/>
          </a:p>
        </p:txBody>
      </p:sp>
      <p:sp>
        <p:nvSpPr>
          <p:cNvPr id="1027" name="Rectangle 3"/>
          <p:cNvSpPr>
            <a:spLocks noGrp="1" noChangeArrowheads="1"/>
          </p:cNvSpPr>
          <p:nvPr>
            <p:ph type="title"/>
          </p:nvPr>
        </p:nvSpPr>
        <p:spPr bwMode="auto">
          <a:xfrm>
            <a:off x="923925" y="274638"/>
            <a:ext cx="7762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923925" y="1600200"/>
            <a:ext cx="77628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sldNum" sz="quarter" idx="4"/>
          </p:nvPr>
        </p:nvSpPr>
        <p:spPr bwMode="auto">
          <a:xfrm>
            <a:off x="228600" y="6124575"/>
            <a:ext cx="1066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solidFill>
                  <a:srgbClr val="969696"/>
                </a:solidFill>
              </a:defRPr>
            </a:lvl1pPr>
          </a:lstStyle>
          <a:p>
            <a:fld id="{15C0D15D-A1E7-4EDF-805E-44F97818B5BF}" type="slidenum">
              <a:rPr lang="en-US" smtClean="0"/>
              <a:t>‹#›</a:t>
            </a:fld>
            <a:endParaRPr lang="en-US"/>
          </a:p>
        </p:txBody>
      </p:sp>
      <p:sp>
        <p:nvSpPr>
          <p:cNvPr id="3078" name="Line 6"/>
          <p:cNvSpPr>
            <a:spLocks noChangeShapeType="1"/>
          </p:cNvSpPr>
          <p:nvPr/>
        </p:nvSpPr>
        <p:spPr bwMode="auto">
          <a:xfrm>
            <a:off x="1270000" y="6477000"/>
            <a:ext cx="7569200" cy="0"/>
          </a:xfrm>
          <a:prstGeom prst="line">
            <a:avLst/>
          </a:prstGeom>
          <a:noFill/>
          <a:ln w="9525">
            <a:solidFill>
              <a:schemeClr val="tx1"/>
            </a:solidFill>
            <a:round/>
            <a:headEnd/>
            <a:tailEnd/>
          </a:ln>
          <a:effectLst/>
        </p:spPr>
        <p:txBody>
          <a:bodyPr/>
          <a:lstStyle/>
          <a:p>
            <a:pPr>
              <a:defRPr/>
            </a:pPr>
            <a:endParaRPr lang="en-US"/>
          </a:p>
        </p:txBody>
      </p:sp>
      <p:sp>
        <p:nvSpPr>
          <p:cNvPr id="3079" name="Rectangle 7"/>
          <p:cNvSpPr>
            <a:spLocks noGrp="1" noChangeArrowheads="1"/>
          </p:cNvSpPr>
          <p:nvPr>
            <p:ph type="ftr" sz="quarter" idx="3"/>
          </p:nvPr>
        </p:nvSpPr>
        <p:spPr bwMode="auto">
          <a:xfrm>
            <a:off x="685800" y="6096000"/>
            <a:ext cx="4191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smtClean="0">
                <a:solidFill>
                  <a:srgbClr val="969696"/>
                </a:solidFill>
              </a:defRPr>
            </a:lvl1pPr>
          </a:lstStyle>
          <a:p>
            <a:endParaRPr lang="en-US"/>
          </a:p>
        </p:txBody>
      </p:sp>
      <p:pic>
        <p:nvPicPr>
          <p:cNvPr id="1032" name="Picture 8" descr="Vertical_RGB_600"/>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580188" y="5829300"/>
            <a:ext cx="11160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logo_200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950200" y="5829300"/>
            <a:ext cx="965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20000"/>
        </a:spcAft>
        <a:buClr>
          <a:schemeClr val="hlink"/>
        </a:buClr>
        <a:buFont typeface="Wingdings" pitchFamily="2" charset="2"/>
        <a:buChar char="§"/>
        <a:defRPr sz="2600">
          <a:solidFill>
            <a:schemeClr val="tx1"/>
          </a:solidFill>
          <a:latin typeface="+mn-lt"/>
          <a:ea typeface="+mn-ea"/>
          <a:cs typeface="+mn-cs"/>
        </a:defRPr>
      </a:lvl1pPr>
      <a:lvl2pPr marL="742950" indent="-285750"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3pPr>
      <a:lvl4pPr marL="16002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4pPr>
      <a:lvl5pPr marL="20574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5pPr>
      <a:lvl6pPr marL="25146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4.tm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18.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4" Type="http://schemas.openxmlformats.org/officeDocument/2006/relationships/image" Target="../media/image21.emf"/><Relationship Id="rId5" Type="http://schemas.openxmlformats.org/officeDocument/2006/relationships/image" Target="../media/image22.emf"/><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2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media/image7.png"/><Relationship Id="rId6" Type="http://schemas.openxmlformats.org/officeDocument/2006/relationships/image" Target="../media/image8.jpe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 Id="rId3"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png"/><Relationship Id="rId5" Type="http://schemas.openxmlformats.org/officeDocument/2006/relationships/image" Target="../media/image11.jpg"/><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2.tmp"/><Relationship Id="rId4" Type="http://schemas.openxmlformats.org/officeDocument/2006/relationships/image" Target="../media/image13.tmp"/><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smtClean="0"/>
              <a:t>Lesson 2 </a:t>
            </a:r>
            <a:r>
              <a:rPr lang="en-US" dirty="0" smtClean="0"/>
              <a:t>Geographic Context and Map Fundamentals</a:t>
            </a:r>
            <a:endParaRPr lang="en-US" dirty="0"/>
          </a:p>
        </p:txBody>
      </p:sp>
      <p:sp>
        <p:nvSpPr>
          <p:cNvPr id="3" name="Subtitle 2"/>
          <p:cNvSpPr>
            <a:spLocks noGrp="1"/>
          </p:cNvSpPr>
          <p:nvPr>
            <p:ph type="subTitle" sz="quarter" idx="1"/>
          </p:nvPr>
        </p:nvSpPr>
        <p:spPr/>
        <p:txBody>
          <a:bodyPr/>
          <a:lstStyle/>
          <a:p>
            <a:r>
              <a:rPr lang="en-US" dirty="0" smtClean="0"/>
              <a:t>MEASURE Evaluation</a:t>
            </a:r>
          </a:p>
          <a:p>
            <a:r>
              <a:rPr lang="en-US" dirty="0" smtClean="0"/>
              <a:t>PHFI Training of Trainers</a:t>
            </a:r>
          </a:p>
          <a:p>
            <a:r>
              <a:rPr lang="en-US" dirty="0" smtClean="0"/>
              <a:t>May 2011</a:t>
            </a:r>
            <a:endParaRPr lang="en-US" dirty="0"/>
          </a:p>
        </p:txBody>
      </p:sp>
    </p:spTree>
    <p:extLst>
      <p:ext uri="{BB962C8B-B14F-4D97-AF65-F5344CB8AC3E}">
        <p14:creationId xmlns:p14="http://schemas.microsoft.com/office/powerpoint/2010/main" val="26102828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Clipping"/>
          <p:cNvPicPr>
            <a:picLocks noChangeAspect="1"/>
          </p:cNvPicPr>
          <p:nvPr/>
        </p:nvPicPr>
        <p:blipFill rotWithShape="1">
          <a:blip r:embed="rId3">
            <a:extLst>
              <a:ext uri="{28A0092B-C50C-407E-A947-70E740481C1C}">
                <a14:useLocalDpi xmlns:a14="http://schemas.microsoft.com/office/drawing/2010/main" val="0"/>
              </a:ext>
            </a:extLst>
          </a:blip>
          <a:srcRect l="6422" t="2137" r="2212"/>
          <a:stretch/>
        </p:blipFill>
        <p:spPr>
          <a:xfrm>
            <a:off x="0" y="76200"/>
            <a:ext cx="6515816" cy="6675235"/>
          </a:xfrm>
          <a:prstGeom prst="rect">
            <a:avLst/>
          </a:prstGeom>
        </p:spPr>
      </p:pic>
    </p:spTree>
    <p:extLst>
      <p:ext uri="{BB962C8B-B14F-4D97-AF65-F5344CB8AC3E}">
        <p14:creationId xmlns:p14="http://schemas.microsoft.com/office/powerpoint/2010/main" val="213605008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a:t>
            </a:r>
            <a:endParaRPr lang="en-US" dirty="0"/>
          </a:p>
        </p:txBody>
      </p:sp>
      <p:sp>
        <p:nvSpPr>
          <p:cNvPr id="3" name="Content Placeholder 2"/>
          <p:cNvSpPr>
            <a:spLocks noGrp="1"/>
          </p:cNvSpPr>
          <p:nvPr>
            <p:ph idx="1"/>
          </p:nvPr>
        </p:nvSpPr>
        <p:spPr/>
        <p:txBody>
          <a:bodyPr/>
          <a:lstStyle/>
          <a:p>
            <a:r>
              <a:rPr lang="en-US" dirty="0" smtClean="0"/>
              <a:t>Valuable tool for displaying data and helping people understand data and direct action</a:t>
            </a:r>
          </a:p>
        </p:txBody>
      </p:sp>
    </p:spTree>
    <p:extLst>
      <p:ext uri="{BB962C8B-B14F-4D97-AF65-F5344CB8AC3E}">
        <p14:creationId xmlns:p14="http://schemas.microsoft.com/office/powerpoint/2010/main" val="128279988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eaLnBrk="1" hangingPunct="1"/>
            <a:r>
              <a:rPr lang="en-AU" sz="3200" dirty="0"/>
              <a:t>Important Properties of </a:t>
            </a:r>
            <a:r>
              <a:rPr lang="en-AU" sz="3200" dirty="0" smtClean="0"/>
              <a:t>Maps </a:t>
            </a:r>
            <a:endParaRPr lang="en-AU" sz="3200" dirty="0"/>
          </a:p>
        </p:txBody>
      </p:sp>
      <p:sp>
        <p:nvSpPr>
          <p:cNvPr id="30723" name="Rectangle 3"/>
          <p:cNvSpPr>
            <a:spLocks noGrp="1" noChangeArrowheads="1"/>
          </p:cNvSpPr>
          <p:nvPr>
            <p:ph type="body" idx="4294967295"/>
          </p:nvPr>
        </p:nvSpPr>
        <p:spPr/>
        <p:txBody>
          <a:bodyPr/>
          <a:lstStyle/>
          <a:p>
            <a:pPr eaLnBrk="1" hangingPunct="1">
              <a:lnSpc>
                <a:spcPct val="90000"/>
              </a:lnSpc>
            </a:pPr>
            <a:r>
              <a:rPr lang="en-AU" dirty="0"/>
              <a:t>When </a:t>
            </a:r>
            <a:r>
              <a:rPr lang="en-AU" dirty="0" smtClean="0"/>
              <a:t>creating maps </a:t>
            </a:r>
            <a:r>
              <a:rPr lang="en-AU" dirty="0"/>
              <a:t>there are </a:t>
            </a:r>
            <a:r>
              <a:rPr lang="en-AU" dirty="0" smtClean="0"/>
              <a:t>four </a:t>
            </a:r>
            <a:r>
              <a:rPr lang="en-AU" dirty="0"/>
              <a:t>factors that are </a:t>
            </a:r>
            <a:r>
              <a:rPr lang="en-AU" dirty="0" smtClean="0"/>
              <a:t>important</a:t>
            </a:r>
            <a:endParaRPr lang="en-AU" dirty="0"/>
          </a:p>
          <a:p>
            <a:pPr lvl="1" eaLnBrk="1" hangingPunct="1">
              <a:lnSpc>
                <a:spcPct val="90000"/>
              </a:lnSpc>
            </a:pPr>
            <a:r>
              <a:rPr lang="en-AU" dirty="0"/>
              <a:t>Scale</a:t>
            </a:r>
          </a:p>
          <a:p>
            <a:pPr lvl="1" eaLnBrk="1" hangingPunct="1">
              <a:lnSpc>
                <a:spcPct val="90000"/>
              </a:lnSpc>
            </a:pPr>
            <a:r>
              <a:rPr lang="en-AU" dirty="0"/>
              <a:t>Legend</a:t>
            </a:r>
          </a:p>
          <a:p>
            <a:pPr lvl="1" eaLnBrk="1" hangingPunct="1">
              <a:lnSpc>
                <a:spcPct val="90000"/>
              </a:lnSpc>
            </a:pPr>
            <a:r>
              <a:rPr lang="en-AU" dirty="0"/>
              <a:t>Title</a:t>
            </a:r>
          </a:p>
          <a:p>
            <a:pPr lvl="1" eaLnBrk="1" hangingPunct="1">
              <a:lnSpc>
                <a:spcPct val="90000"/>
              </a:lnSpc>
            </a:pPr>
            <a:r>
              <a:rPr lang="en-AU" dirty="0"/>
              <a:t>Source</a:t>
            </a:r>
          </a:p>
          <a:p>
            <a:pPr algn="ctr" eaLnBrk="1" hangingPunct="1">
              <a:lnSpc>
                <a:spcPct val="90000"/>
              </a:lnSpc>
              <a:buFont typeface="Wingdings" charset="0"/>
              <a:buNone/>
            </a:pPr>
            <a:r>
              <a:rPr lang="en-AU" dirty="0"/>
              <a:t>All affect the </a:t>
            </a:r>
            <a:r>
              <a:rPr lang="en-AU" dirty="0" smtClean="0"/>
              <a:t>context </a:t>
            </a:r>
            <a:r>
              <a:rPr lang="en-AU" dirty="0"/>
              <a:t>of </a:t>
            </a:r>
            <a:r>
              <a:rPr lang="en-AU" dirty="0" smtClean="0"/>
              <a:t>data </a:t>
            </a:r>
            <a:r>
              <a:rPr lang="en-AU" dirty="0"/>
              <a:t>displayed and </a:t>
            </a:r>
            <a:r>
              <a:rPr lang="en-AU" dirty="0" smtClean="0"/>
              <a:t>how </a:t>
            </a:r>
            <a:r>
              <a:rPr lang="en-AU" dirty="0"/>
              <a:t>the </a:t>
            </a:r>
            <a:r>
              <a:rPr lang="en-AU" dirty="0" smtClean="0"/>
              <a:t>data </a:t>
            </a:r>
            <a:r>
              <a:rPr lang="en-AU" dirty="0"/>
              <a:t>is and can be </a:t>
            </a:r>
            <a:r>
              <a:rPr lang="en-AU" i="1" dirty="0"/>
              <a:t>INTERPRETED</a:t>
            </a:r>
            <a:r>
              <a:rPr lang="en-AU" dirty="0"/>
              <a:t>  </a:t>
            </a:r>
          </a:p>
        </p:txBody>
      </p:sp>
    </p:spTree>
    <p:extLst>
      <p:ext uri="{BB962C8B-B14F-4D97-AF65-F5344CB8AC3E}">
        <p14:creationId xmlns:p14="http://schemas.microsoft.com/office/powerpoint/2010/main" val="25401748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AU"/>
              <a:t>Scale of a Map</a:t>
            </a:r>
          </a:p>
        </p:txBody>
      </p:sp>
      <p:sp>
        <p:nvSpPr>
          <p:cNvPr id="31747" name="Rectangle 3"/>
          <p:cNvSpPr>
            <a:spLocks noGrp="1" noChangeArrowheads="1"/>
          </p:cNvSpPr>
          <p:nvPr>
            <p:ph type="body" idx="4294967295"/>
          </p:nvPr>
        </p:nvSpPr>
        <p:spPr/>
        <p:txBody>
          <a:bodyPr/>
          <a:lstStyle/>
          <a:p>
            <a:pPr marL="0" indent="0" eaLnBrk="1" hangingPunct="1"/>
            <a:r>
              <a:rPr lang="en-AU" dirty="0"/>
              <a:t> What is scale?</a:t>
            </a:r>
          </a:p>
          <a:p>
            <a:pPr marL="0" indent="0" algn="ctr" eaLnBrk="1" hangingPunct="1">
              <a:buFont typeface="Wingdings" charset="0"/>
              <a:buNone/>
            </a:pPr>
            <a:r>
              <a:rPr lang="en-AU" dirty="0"/>
              <a:t>It is the ‘</a:t>
            </a:r>
            <a:r>
              <a:rPr lang="en-AU" i="1" dirty="0"/>
              <a:t>representative </a:t>
            </a:r>
            <a:r>
              <a:rPr lang="en-AU" i="1" dirty="0" smtClean="0"/>
              <a:t>fraction</a:t>
            </a:r>
            <a:r>
              <a:rPr lang="en-AU" dirty="0" smtClean="0"/>
              <a:t>’ and states </a:t>
            </a:r>
            <a:r>
              <a:rPr lang="en-AU" dirty="0"/>
              <a:t>the relationship between the distance on the map and the distance on the ground </a:t>
            </a:r>
          </a:p>
          <a:p>
            <a:pPr marL="0" indent="0" eaLnBrk="1" hangingPunct="1"/>
            <a:r>
              <a:rPr lang="en-AU" dirty="0"/>
              <a:t> Why is </a:t>
            </a:r>
            <a:r>
              <a:rPr lang="en-AU" dirty="0" smtClean="0"/>
              <a:t>scale </a:t>
            </a:r>
            <a:r>
              <a:rPr lang="en-AU" dirty="0"/>
              <a:t>so IMPORTANT?</a:t>
            </a:r>
          </a:p>
          <a:p>
            <a:pPr marL="0" indent="0" algn="ctr" eaLnBrk="1" hangingPunct="1">
              <a:buFont typeface="Wingdings" charset="0"/>
              <a:buNone/>
            </a:pPr>
            <a:r>
              <a:rPr lang="en-AU" dirty="0"/>
              <a:t>The scale affects the level of detail a </a:t>
            </a:r>
            <a:r>
              <a:rPr lang="en-AU" dirty="0" smtClean="0"/>
              <a:t>map shows</a:t>
            </a:r>
            <a:endParaRPr lang="en-AU" dirty="0"/>
          </a:p>
          <a:p>
            <a:pPr marL="0" indent="0" algn="ctr" eaLnBrk="1" hangingPunct="1">
              <a:buFont typeface="Wingdings" charset="0"/>
              <a:buNone/>
            </a:pPr>
            <a:endParaRPr lang="en-AU" dirty="0"/>
          </a:p>
          <a:p>
            <a:pPr marL="0" indent="0" eaLnBrk="1" hangingPunct="1"/>
            <a:endParaRPr lang="en-AU" dirty="0"/>
          </a:p>
        </p:txBody>
      </p:sp>
    </p:spTree>
    <p:extLst>
      <p:ext uri="{BB962C8B-B14F-4D97-AF65-F5344CB8AC3E}">
        <p14:creationId xmlns:p14="http://schemas.microsoft.com/office/powerpoint/2010/main" val="44469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1000"/>
                                        <p:tgtEl>
                                          <p:spTgt spid="31747">
                                            <p:txEl>
                                              <p:pRg st="0" end="0"/>
                                            </p:txEl>
                                          </p:spTgt>
                                        </p:tgtEl>
                                      </p:cBhvr>
                                    </p:animEffect>
                                    <p:anim calcmode="lin" valueType="num">
                                      <p:cBhvr>
                                        <p:cTn id="8" dur="10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17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747">
                                            <p:txEl>
                                              <p:pRg st="1" end="1"/>
                                            </p:txEl>
                                          </p:spTgt>
                                        </p:tgtEl>
                                        <p:attrNameLst>
                                          <p:attrName>style.visibility</p:attrName>
                                        </p:attrNameLst>
                                      </p:cBhvr>
                                      <p:to>
                                        <p:strVal val="visible"/>
                                      </p:to>
                                    </p:set>
                                    <p:animEffect transition="in" filter="fade">
                                      <p:cBhvr>
                                        <p:cTn id="14" dur="1000"/>
                                        <p:tgtEl>
                                          <p:spTgt spid="31747">
                                            <p:txEl>
                                              <p:pRg st="1" end="1"/>
                                            </p:txEl>
                                          </p:spTgt>
                                        </p:tgtEl>
                                      </p:cBhvr>
                                    </p:animEffect>
                                    <p:anim calcmode="lin" valueType="num">
                                      <p:cBhvr>
                                        <p:cTn id="15" dur="10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17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747">
                                            <p:txEl>
                                              <p:pRg st="2" end="2"/>
                                            </p:txEl>
                                          </p:spTgt>
                                        </p:tgtEl>
                                        <p:attrNameLst>
                                          <p:attrName>style.visibility</p:attrName>
                                        </p:attrNameLst>
                                      </p:cBhvr>
                                      <p:to>
                                        <p:strVal val="visible"/>
                                      </p:to>
                                    </p:set>
                                    <p:animEffect transition="in" filter="fade">
                                      <p:cBhvr>
                                        <p:cTn id="21" dur="1000"/>
                                        <p:tgtEl>
                                          <p:spTgt spid="31747">
                                            <p:txEl>
                                              <p:pRg st="2" end="2"/>
                                            </p:txEl>
                                          </p:spTgt>
                                        </p:tgtEl>
                                      </p:cBhvr>
                                    </p:animEffect>
                                    <p:anim calcmode="lin" valueType="num">
                                      <p:cBhvr>
                                        <p:cTn id="22" dur="10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17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1747">
                                            <p:txEl>
                                              <p:pRg st="3" end="3"/>
                                            </p:txEl>
                                          </p:spTgt>
                                        </p:tgtEl>
                                        <p:attrNameLst>
                                          <p:attrName>style.visibility</p:attrName>
                                        </p:attrNameLst>
                                      </p:cBhvr>
                                      <p:to>
                                        <p:strVal val="visible"/>
                                      </p:to>
                                    </p:set>
                                    <p:animEffect transition="in" filter="fade">
                                      <p:cBhvr>
                                        <p:cTn id="28" dur="1000"/>
                                        <p:tgtEl>
                                          <p:spTgt spid="31747">
                                            <p:txEl>
                                              <p:pRg st="3" end="3"/>
                                            </p:txEl>
                                          </p:spTgt>
                                        </p:tgtEl>
                                      </p:cBhvr>
                                    </p:animEffect>
                                    <p:anim calcmode="lin" valueType="num">
                                      <p:cBhvr>
                                        <p:cTn id="29" dur="10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174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033713" y="205263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p>
        </p:txBody>
      </p:sp>
      <p:sp>
        <p:nvSpPr>
          <p:cNvPr id="14339" name="Rectangle 3"/>
          <p:cNvSpPr>
            <a:spLocks noChangeArrowheads="1"/>
          </p:cNvSpPr>
          <p:nvPr/>
        </p:nvSpPr>
        <p:spPr bwMode="auto">
          <a:xfrm>
            <a:off x="684212" y="1295400"/>
            <a:ext cx="8002587" cy="417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7553" tIns="76176" rIns="0" bIns="38088">
            <a:spAutoFit/>
          </a:bodyPr>
          <a:lstStyle/>
          <a:p>
            <a:pPr algn="just" eaLnBrk="0" hangingPunct="0"/>
            <a:r>
              <a:rPr lang="en-GB" sz="2800" dirty="0">
                <a:latin typeface="FuturaT" charset="0"/>
              </a:rPr>
              <a:t>Large-scale maps cover small areas, but can include a higher level of detail than small-scale maps which depict larger areas at lower detail. </a:t>
            </a:r>
          </a:p>
          <a:p>
            <a:pPr algn="just" eaLnBrk="0" hangingPunct="0"/>
            <a:endParaRPr lang="en-GB" sz="2000" dirty="0">
              <a:latin typeface="FuturaT" charset="0"/>
            </a:endParaRPr>
          </a:p>
          <a:p>
            <a:pPr algn="just" eaLnBrk="0" hangingPunct="0"/>
            <a:r>
              <a:rPr lang="en-GB" sz="2000" dirty="0">
                <a:solidFill>
                  <a:schemeClr val="tx2"/>
                </a:solidFill>
                <a:latin typeface="FuturaT" charset="0"/>
              </a:rPr>
              <a:t>There are no precise definitions of large- or small-scale, but for most map users, the following general scale categories apply:</a:t>
            </a:r>
          </a:p>
          <a:p>
            <a:pPr algn="just" eaLnBrk="0" hangingPunct="0"/>
            <a:r>
              <a:rPr lang="en-GB" sz="2000" dirty="0">
                <a:latin typeface="FuturaT" charset="0"/>
              </a:rPr>
              <a:t> </a:t>
            </a:r>
          </a:p>
          <a:p>
            <a:pPr algn="just" eaLnBrk="0" hangingPunct="0"/>
            <a:r>
              <a:rPr lang="en-GB" sz="2000" dirty="0">
                <a:latin typeface="FuturaT" charset="0"/>
              </a:rPr>
              <a:t>• Large-scale: 1:250 to 1:1,000</a:t>
            </a:r>
          </a:p>
          <a:p>
            <a:pPr algn="just" eaLnBrk="0" hangingPunct="0"/>
            <a:r>
              <a:rPr lang="en-GB" sz="2000" dirty="0">
                <a:latin typeface="FuturaT" charset="0"/>
              </a:rPr>
              <a:t>• Medium-scale: 1:1,000 to 1:10,000</a:t>
            </a:r>
          </a:p>
          <a:p>
            <a:pPr algn="just" eaLnBrk="0" hangingPunct="0"/>
            <a:r>
              <a:rPr lang="en-GB" sz="2000" dirty="0">
                <a:latin typeface="FuturaT" charset="0"/>
              </a:rPr>
              <a:t>• Small-scale: 1:10,000 to 1:100,000</a:t>
            </a:r>
          </a:p>
          <a:p>
            <a:pPr algn="just" eaLnBrk="0" hangingPunct="0"/>
            <a:r>
              <a:rPr lang="en-GB" sz="2000" dirty="0">
                <a:latin typeface="FuturaT" charset="0"/>
              </a:rPr>
              <a:t>• Very Small-scale: 1: 100,000 to above</a:t>
            </a:r>
          </a:p>
          <a:p>
            <a:pPr eaLnBrk="0" hangingPunct="0"/>
            <a:endParaRPr lang="en-GB" sz="2000" dirty="0">
              <a:latin typeface="FuturaT" charset="0"/>
            </a:endParaRPr>
          </a:p>
        </p:txBody>
      </p:sp>
      <p:sp>
        <p:nvSpPr>
          <p:cNvPr id="14340" name="Rectangle 4"/>
          <p:cNvSpPr>
            <a:spLocks noChangeArrowheads="1"/>
          </p:cNvSpPr>
          <p:nvPr/>
        </p:nvSpPr>
        <p:spPr bwMode="auto">
          <a:xfrm>
            <a:off x="762000" y="304800"/>
            <a:ext cx="2292475"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i="1" dirty="0">
                <a:latin typeface="FuturaT" charset="0"/>
              </a:rPr>
              <a:t>Map Scale</a:t>
            </a:r>
          </a:p>
        </p:txBody>
      </p:sp>
      <p:sp>
        <p:nvSpPr>
          <p:cNvPr id="14341" name="Text Box 5"/>
          <p:cNvSpPr txBox="1">
            <a:spLocks noChangeArrowheads="1"/>
          </p:cNvSpPr>
          <p:nvPr/>
        </p:nvSpPr>
        <p:spPr bwMode="auto">
          <a:xfrm>
            <a:off x="6651625" y="6308725"/>
            <a:ext cx="2492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a:t>Source: ICIMOD, 2000</a:t>
            </a:r>
          </a:p>
        </p:txBody>
      </p:sp>
    </p:spTree>
    <p:extLst>
      <p:ext uri="{BB962C8B-B14F-4D97-AF65-F5344CB8AC3E}">
        <p14:creationId xmlns:p14="http://schemas.microsoft.com/office/powerpoint/2010/main" val="74323763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ext Box 3"/>
          <p:cNvSpPr txBox="1">
            <a:spLocks noChangeArrowheads="1"/>
          </p:cNvSpPr>
          <p:nvPr/>
        </p:nvSpPr>
        <p:spPr bwMode="auto">
          <a:xfrm>
            <a:off x="5943600" y="304800"/>
            <a:ext cx="1464974" cy="3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b="1" dirty="0"/>
              <a:t>Small Scale</a:t>
            </a:r>
          </a:p>
        </p:txBody>
      </p:sp>
      <p:sp>
        <p:nvSpPr>
          <p:cNvPr id="33796" name="Text Box 4"/>
          <p:cNvSpPr txBox="1">
            <a:spLocks noChangeArrowheads="1"/>
          </p:cNvSpPr>
          <p:nvPr/>
        </p:nvSpPr>
        <p:spPr bwMode="auto">
          <a:xfrm>
            <a:off x="533400" y="304800"/>
            <a:ext cx="1477711" cy="3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b="1" dirty="0"/>
              <a:t>Large Scale</a:t>
            </a:r>
          </a:p>
        </p:txBody>
      </p:sp>
      <p:pic>
        <p:nvPicPr>
          <p:cNvPr id="15366" name="Snagit_PPTF704" descr="PPTF7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762000"/>
            <a:ext cx="2895600" cy="378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Snagit_PPTB007" descr="PPTB0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762000"/>
            <a:ext cx="34194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 Box 10"/>
          <p:cNvSpPr txBox="1">
            <a:spLocks noChangeArrowheads="1"/>
          </p:cNvSpPr>
          <p:nvPr/>
        </p:nvSpPr>
        <p:spPr bwMode="auto">
          <a:xfrm>
            <a:off x="5867400" y="4648200"/>
            <a:ext cx="1570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400" dirty="0"/>
              <a:t>1:500,000</a:t>
            </a:r>
          </a:p>
        </p:txBody>
      </p:sp>
      <p:sp>
        <p:nvSpPr>
          <p:cNvPr id="15369" name="Text Box 11"/>
          <p:cNvSpPr txBox="1">
            <a:spLocks noChangeArrowheads="1"/>
          </p:cNvSpPr>
          <p:nvPr/>
        </p:nvSpPr>
        <p:spPr bwMode="auto">
          <a:xfrm>
            <a:off x="685800" y="4603750"/>
            <a:ext cx="1382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400" dirty="0"/>
              <a:t>1:50,000</a:t>
            </a:r>
          </a:p>
        </p:txBody>
      </p:sp>
    </p:spTree>
    <p:extLst>
      <p:ext uri="{BB962C8B-B14F-4D97-AF65-F5344CB8AC3E}">
        <p14:creationId xmlns:p14="http://schemas.microsoft.com/office/powerpoint/2010/main" val="7584785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9"/>
                                        </p:tgtEl>
                                        <p:attrNameLst>
                                          <p:attrName>style.visibility</p:attrName>
                                        </p:attrNameLst>
                                      </p:cBhvr>
                                      <p:to>
                                        <p:strVal val="visible"/>
                                      </p:to>
                                    </p:set>
                                    <p:animEffect transition="in" filter="fade">
                                      <p:cBhvr>
                                        <p:cTn id="7" dur="2000"/>
                                        <p:tgtEl>
                                          <p:spTgt spid="15369"/>
                                        </p:tgtEl>
                                      </p:cBhvr>
                                    </p:animEffect>
                                  </p:childTnLst>
                                </p:cTn>
                              </p:par>
                              <p:par>
                                <p:cTn id="8" presetID="10" presetClass="entr" presetSubtype="0" fill="hold" nodeType="withEffect">
                                  <p:stCondLst>
                                    <p:cond delay="0"/>
                                  </p:stCondLst>
                                  <p:childTnLst>
                                    <p:set>
                                      <p:cBhvr>
                                        <p:cTn id="9" dur="1" fill="hold">
                                          <p:stCondLst>
                                            <p:cond delay="0"/>
                                          </p:stCondLst>
                                        </p:cTn>
                                        <p:tgtEl>
                                          <p:spTgt spid="15368">
                                            <p:txEl>
                                              <p:pRg st="0" end="0"/>
                                            </p:txEl>
                                          </p:spTgt>
                                        </p:tgtEl>
                                        <p:attrNameLst>
                                          <p:attrName>style.visibility</p:attrName>
                                        </p:attrNameLst>
                                      </p:cBhvr>
                                      <p:to>
                                        <p:strVal val="visible"/>
                                      </p:to>
                                    </p:set>
                                    <p:animEffect transition="in" filter="fade">
                                      <p:cBhvr>
                                        <p:cTn id="10" dur="2000"/>
                                        <p:tgtEl>
                                          <p:spTgt spid="15368">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33795"/>
                                        </p:tgtEl>
                                        <p:attrNameLst>
                                          <p:attrName>style.visibility</p:attrName>
                                        </p:attrNameLst>
                                      </p:cBhvr>
                                      <p:to>
                                        <p:strVal val="visible"/>
                                      </p:to>
                                    </p:set>
                                    <p:anim calcmode="lin" valueType="num">
                                      <p:cBhvr>
                                        <p:cTn id="15" dur="500" fill="hold"/>
                                        <p:tgtEl>
                                          <p:spTgt spid="33795"/>
                                        </p:tgtEl>
                                        <p:attrNameLst>
                                          <p:attrName>ppt_w</p:attrName>
                                        </p:attrNameLst>
                                      </p:cBhvr>
                                      <p:tavLst>
                                        <p:tav tm="0">
                                          <p:val>
                                            <p:strVal val="#ppt_w*0.05"/>
                                          </p:val>
                                        </p:tav>
                                        <p:tav tm="100000">
                                          <p:val>
                                            <p:strVal val="#ppt_w"/>
                                          </p:val>
                                        </p:tav>
                                      </p:tavLst>
                                    </p:anim>
                                    <p:anim calcmode="lin" valueType="num">
                                      <p:cBhvr>
                                        <p:cTn id="16" dur="500" fill="hold"/>
                                        <p:tgtEl>
                                          <p:spTgt spid="33795"/>
                                        </p:tgtEl>
                                        <p:attrNameLst>
                                          <p:attrName>ppt_h</p:attrName>
                                        </p:attrNameLst>
                                      </p:cBhvr>
                                      <p:tavLst>
                                        <p:tav tm="0">
                                          <p:val>
                                            <p:strVal val="#ppt_h"/>
                                          </p:val>
                                        </p:tav>
                                        <p:tav tm="100000">
                                          <p:val>
                                            <p:strVal val="#ppt_h"/>
                                          </p:val>
                                        </p:tav>
                                      </p:tavLst>
                                    </p:anim>
                                    <p:anim calcmode="lin" valueType="num">
                                      <p:cBhvr>
                                        <p:cTn id="17" dur="500" fill="hold"/>
                                        <p:tgtEl>
                                          <p:spTgt spid="33795"/>
                                        </p:tgtEl>
                                        <p:attrNameLst>
                                          <p:attrName>ppt_x</p:attrName>
                                        </p:attrNameLst>
                                      </p:cBhvr>
                                      <p:tavLst>
                                        <p:tav tm="0">
                                          <p:val>
                                            <p:strVal val="#ppt_x-.2"/>
                                          </p:val>
                                        </p:tav>
                                        <p:tav tm="100000">
                                          <p:val>
                                            <p:strVal val="#ppt_x"/>
                                          </p:val>
                                        </p:tav>
                                      </p:tavLst>
                                    </p:anim>
                                    <p:anim calcmode="lin" valueType="num">
                                      <p:cBhvr>
                                        <p:cTn id="18" dur="500" fill="hold"/>
                                        <p:tgtEl>
                                          <p:spTgt spid="33795"/>
                                        </p:tgtEl>
                                        <p:attrNameLst>
                                          <p:attrName>ppt_y</p:attrName>
                                        </p:attrNameLst>
                                      </p:cBhvr>
                                      <p:tavLst>
                                        <p:tav tm="0">
                                          <p:val>
                                            <p:strVal val="#ppt_y"/>
                                          </p:val>
                                        </p:tav>
                                        <p:tav tm="100000">
                                          <p:val>
                                            <p:strVal val="#ppt_y"/>
                                          </p:val>
                                        </p:tav>
                                      </p:tavLst>
                                    </p:anim>
                                    <p:animEffect transition="in" filter="fade">
                                      <p:cBhvr>
                                        <p:cTn id="19" dur="500"/>
                                        <p:tgtEl>
                                          <p:spTgt spid="3379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33796"/>
                                        </p:tgtEl>
                                        <p:attrNameLst>
                                          <p:attrName>style.visibility</p:attrName>
                                        </p:attrNameLst>
                                      </p:cBhvr>
                                      <p:to>
                                        <p:strVal val="visible"/>
                                      </p:to>
                                    </p:set>
                                    <p:anim calcmode="lin" valueType="num">
                                      <p:cBhvr>
                                        <p:cTn id="24" dur="500" fill="hold"/>
                                        <p:tgtEl>
                                          <p:spTgt spid="33796"/>
                                        </p:tgtEl>
                                        <p:attrNameLst>
                                          <p:attrName>ppt_w</p:attrName>
                                        </p:attrNameLst>
                                      </p:cBhvr>
                                      <p:tavLst>
                                        <p:tav tm="0">
                                          <p:val>
                                            <p:strVal val="#ppt_w*0.05"/>
                                          </p:val>
                                        </p:tav>
                                        <p:tav tm="100000">
                                          <p:val>
                                            <p:strVal val="#ppt_w"/>
                                          </p:val>
                                        </p:tav>
                                      </p:tavLst>
                                    </p:anim>
                                    <p:anim calcmode="lin" valueType="num">
                                      <p:cBhvr>
                                        <p:cTn id="25" dur="500" fill="hold"/>
                                        <p:tgtEl>
                                          <p:spTgt spid="33796"/>
                                        </p:tgtEl>
                                        <p:attrNameLst>
                                          <p:attrName>ppt_h</p:attrName>
                                        </p:attrNameLst>
                                      </p:cBhvr>
                                      <p:tavLst>
                                        <p:tav tm="0">
                                          <p:val>
                                            <p:strVal val="#ppt_h"/>
                                          </p:val>
                                        </p:tav>
                                        <p:tav tm="100000">
                                          <p:val>
                                            <p:strVal val="#ppt_h"/>
                                          </p:val>
                                        </p:tav>
                                      </p:tavLst>
                                    </p:anim>
                                    <p:anim calcmode="lin" valueType="num">
                                      <p:cBhvr>
                                        <p:cTn id="26" dur="500" fill="hold"/>
                                        <p:tgtEl>
                                          <p:spTgt spid="33796"/>
                                        </p:tgtEl>
                                        <p:attrNameLst>
                                          <p:attrName>ppt_x</p:attrName>
                                        </p:attrNameLst>
                                      </p:cBhvr>
                                      <p:tavLst>
                                        <p:tav tm="0">
                                          <p:val>
                                            <p:strVal val="#ppt_x-.2"/>
                                          </p:val>
                                        </p:tav>
                                        <p:tav tm="100000">
                                          <p:val>
                                            <p:strVal val="#ppt_x"/>
                                          </p:val>
                                        </p:tav>
                                      </p:tavLst>
                                    </p:anim>
                                    <p:anim calcmode="lin" valueType="num">
                                      <p:cBhvr>
                                        <p:cTn id="27" dur="500" fill="hold"/>
                                        <p:tgtEl>
                                          <p:spTgt spid="33796"/>
                                        </p:tgtEl>
                                        <p:attrNameLst>
                                          <p:attrName>ppt_y</p:attrName>
                                        </p:attrNameLst>
                                      </p:cBhvr>
                                      <p:tavLst>
                                        <p:tav tm="0">
                                          <p:val>
                                            <p:strVal val="#ppt_y"/>
                                          </p:val>
                                        </p:tav>
                                        <p:tav tm="100000">
                                          <p:val>
                                            <p:strVal val="#ppt_y"/>
                                          </p:val>
                                        </p:tav>
                                      </p:tavLst>
                                    </p:anim>
                                    <p:animEffect transition="in" filter="fade">
                                      <p:cBhvr>
                                        <p:cTn id="28"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p:bldP spid="153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en-AU"/>
              <a:t>Scale</a:t>
            </a:r>
          </a:p>
        </p:txBody>
      </p:sp>
      <p:sp>
        <p:nvSpPr>
          <p:cNvPr id="35843" name="Rectangle 3"/>
          <p:cNvSpPr>
            <a:spLocks noGrp="1" noChangeArrowheads="1"/>
          </p:cNvSpPr>
          <p:nvPr>
            <p:ph type="body" idx="4294967295"/>
          </p:nvPr>
        </p:nvSpPr>
        <p:spPr>
          <a:xfrm>
            <a:off x="468313" y="1700213"/>
            <a:ext cx="8229600" cy="4784725"/>
          </a:xfrm>
        </p:spPr>
        <p:txBody>
          <a:bodyPr/>
          <a:lstStyle/>
          <a:p>
            <a:pPr eaLnBrk="1" hangingPunct="1"/>
            <a:r>
              <a:rPr lang="en-AU" sz="2200" dirty="0"/>
              <a:t>What are the </a:t>
            </a:r>
            <a:r>
              <a:rPr lang="en-AU" sz="2200" dirty="0" smtClean="0"/>
              <a:t>general </a:t>
            </a:r>
            <a:r>
              <a:rPr lang="en-AU" sz="2200" dirty="0"/>
              <a:t>rules with </a:t>
            </a:r>
            <a:r>
              <a:rPr lang="en-AU" sz="2200" dirty="0" smtClean="0"/>
              <a:t>scale?</a:t>
            </a:r>
            <a:endParaRPr lang="en-AU" sz="2200" dirty="0"/>
          </a:p>
          <a:p>
            <a:pPr lvl="1" eaLnBrk="1" hangingPunct="1"/>
            <a:r>
              <a:rPr lang="en-AU" sz="2000" dirty="0"/>
              <a:t>Do not zoom below the scale as stated for the dataset (that is scale at which the data was collected)</a:t>
            </a:r>
          </a:p>
          <a:p>
            <a:pPr lvl="1" eaLnBrk="1" hangingPunct="1"/>
            <a:r>
              <a:rPr lang="en-AU" sz="2000" dirty="0"/>
              <a:t>Only integrate GIS dataset that have been collected at the same or at a similar scale</a:t>
            </a:r>
          </a:p>
          <a:p>
            <a:pPr lvl="1" eaLnBrk="1" hangingPunct="1"/>
            <a:r>
              <a:rPr lang="en-AU" sz="2000" dirty="0"/>
              <a:t>The maximum scale a dataset should be </a:t>
            </a:r>
            <a:r>
              <a:rPr lang="en-AU" sz="2000" dirty="0" smtClean="0"/>
              <a:t>viewed </a:t>
            </a:r>
            <a:r>
              <a:rPr lang="en-AU" sz="2000" dirty="0"/>
              <a:t>is approximately 100 times the Scale that is stated in the Metadata. </a:t>
            </a:r>
          </a:p>
          <a:p>
            <a:pPr lvl="1" eaLnBrk="1" hangingPunct="1"/>
            <a:r>
              <a:rPr lang="en-AU" sz="2000" dirty="0"/>
              <a:t>For Example: Data collected at 1:</a:t>
            </a:r>
            <a:r>
              <a:rPr lang="en-AU" sz="2000" dirty="0" smtClean="0"/>
              <a:t>5,000 should </a:t>
            </a:r>
            <a:r>
              <a:rPr lang="en-AU" sz="2000" dirty="0"/>
              <a:t>not be viewed above 1:</a:t>
            </a:r>
            <a:r>
              <a:rPr lang="en-AU" sz="2000" dirty="0" smtClean="0"/>
              <a:t>500,000</a:t>
            </a:r>
            <a:endParaRPr lang="en-AU" sz="2000" dirty="0"/>
          </a:p>
        </p:txBody>
      </p:sp>
    </p:spTree>
    <p:extLst>
      <p:ext uri="{BB962C8B-B14F-4D97-AF65-F5344CB8AC3E}">
        <p14:creationId xmlns:p14="http://schemas.microsoft.com/office/powerpoint/2010/main" val="3848243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1000"/>
                                        <p:tgtEl>
                                          <p:spTgt spid="35843">
                                            <p:txEl>
                                              <p:pRg st="0" end="0"/>
                                            </p:txEl>
                                          </p:spTgt>
                                        </p:tgtEl>
                                      </p:cBhvr>
                                    </p:animEffect>
                                    <p:anim calcmode="lin" valueType="num">
                                      <p:cBhvr>
                                        <p:cTn id="8" dur="10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843">
                                            <p:txEl>
                                              <p:pRg st="1" end="1"/>
                                            </p:txEl>
                                          </p:spTgt>
                                        </p:tgtEl>
                                        <p:attrNameLst>
                                          <p:attrName>style.visibility</p:attrName>
                                        </p:attrNameLst>
                                      </p:cBhvr>
                                      <p:to>
                                        <p:strVal val="visible"/>
                                      </p:to>
                                    </p:set>
                                    <p:animEffect transition="in" filter="fade">
                                      <p:cBhvr>
                                        <p:cTn id="14" dur="1000"/>
                                        <p:tgtEl>
                                          <p:spTgt spid="35843">
                                            <p:txEl>
                                              <p:pRg st="1" end="1"/>
                                            </p:txEl>
                                          </p:spTgt>
                                        </p:tgtEl>
                                      </p:cBhvr>
                                    </p:animEffect>
                                    <p:anim calcmode="lin" valueType="num">
                                      <p:cBhvr>
                                        <p:cTn id="15" dur="10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5843">
                                            <p:txEl>
                                              <p:pRg st="2" end="2"/>
                                            </p:txEl>
                                          </p:spTgt>
                                        </p:tgtEl>
                                        <p:attrNameLst>
                                          <p:attrName>style.visibility</p:attrName>
                                        </p:attrNameLst>
                                      </p:cBhvr>
                                      <p:to>
                                        <p:strVal val="visible"/>
                                      </p:to>
                                    </p:set>
                                    <p:animEffect transition="in" filter="fade">
                                      <p:cBhvr>
                                        <p:cTn id="21" dur="1000"/>
                                        <p:tgtEl>
                                          <p:spTgt spid="35843">
                                            <p:txEl>
                                              <p:pRg st="2" end="2"/>
                                            </p:txEl>
                                          </p:spTgt>
                                        </p:tgtEl>
                                      </p:cBhvr>
                                    </p:animEffect>
                                    <p:anim calcmode="lin" valueType="num">
                                      <p:cBhvr>
                                        <p:cTn id="22"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843">
                                            <p:txEl>
                                              <p:pRg st="3" end="3"/>
                                            </p:txEl>
                                          </p:spTgt>
                                        </p:tgtEl>
                                        <p:attrNameLst>
                                          <p:attrName>style.visibility</p:attrName>
                                        </p:attrNameLst>
                                      </p:cBhvr>
                                      <p:to>
                                        <p:strVal val="visible"/>
                                      </p:to>
                                    </p:set>
                                    <p:animEffect transition="in" filter="fade">
                                      <p:cBhvr>
                                        <p:cTn id="28" dur="1000"/>
                                        <p:tgtEl>
                                          <p:spTgt spid="35843">
                                            <p:txEl>
                                              <p:pRg st="3" end="3"/>
                                            </p:txEl>
                                          </p:spTgt>
                                        </p:tgtEl>
                                      </p:cBhvr>
                                    </p:animEffect>
                                    <p:anim calcmode="lin" valueType="num">
                                      <p:cBhvr>
                                        <p:cTn id="29" dur="10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584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5843">
                                            <p:txEl>
                                              <p:pRg st="4" end="4"/>
                                            </p:txEl>
                                          </p:spTgt>
                                        </p:tgtEl>
                                        <p:attrNameLst>
                                          <p:attrName>style.visibility</p:attrName>
                                        </p:attrNameLst>
                                      </p:cBhvr>
                                      <p:to>
                                        <p:strVal val="visible"/>
                                      </p:to>
                                    </p:set>
                                    <p:animEffect transition="in" filter="fade">
                                      <p:cBhvr>
                                        <p:cTn id="33" dur="1000"/>
                                        <p:tgtEl>
                                          <p:spTgt spid="35843">
                                            <p:txEl>
                                              <p:pRg st="4" end="4"/>
                                            </p:txEl>
                                          </p:spTgt>
                                        </p:tgtEl>
                                      </p:cBhvr>
                                    </p:animEffect>
                                    <p:anim calcmode="lin" valueType="num">
                                      <p:cBhvr>
                                        <p:cTn id="34"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ZM_HIV.jpg"/>
          <p:cNvPicPr>
            <a:picLocks noChangeAspect="1"/>
          </p:cNvPicPr>
          <p:nvPr/>
        </p:nvPicPr>
        <p:blipFill>
          <a:blip r:embed="rId3" cstate="print"/>
          <a:srcRect l="4359" t="8496" r="8421" b="8411"/>
          <a:stretch>
            <a:fillRect/>
          </a:stretch>
        </p:blipFill>
        <p:spPr bwMode="auto">
          <a:xfrm>
            <a:off x="1382568" y="0"/>
            <a:ext cx="7740650" cy="5699125"/>
          </a:xfrm>
          <a:prstGeom prst="rect">
            <a:avLst/>
          </a:prstGeom>
          <a:noFill/>
          <a:ln w="9525">
            <a:noFill/>
            <a:miter lim="800000"/>
            <a:headEnd/>
            <a:tailEnd/>
          </a:ln>
        </p:spPr>
      </p:pic>
      <p:sp>
        <p:nvSpPr>
          <p:cNvPr id="6" name="Rounded Rectangular Callout 5"/>
          <p:cNvSpPr/>
          <p:nvPr/>
        </p:nvSpPr>
        <p:spPr>
          <a:xfrm>
            <a:off x="76200" y="228600"/>
            <a:ext cx="914400" cy="800100"/>
          </a:xfrm>
          <a:prstGeom prst="wedgeRoundRectCallout">
            <a:avLst>
              <a:gd name="adj1" fmla="val 136743"/>
              <a:gd name="adj2" fmla="val -44859"/>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Title</a:t>
            </a:r>
            <a:endParaRPr lang="en-US" sz="2400" b="1" dirty="0"/>
          </a:p>
        </p:txBody>
      </p:sp>
      <p:sp>
        <p:nvSpPr>
          <p:cNvPr id="7" name="Rounded Rectangular Callout 6"/>
          <p:cNvSpPr/>
          <p:nvPr/>
        </p:nvSpPr>
        <p:spPr>
          <a:xfrm>
            <a:off x="512618" y="1343891"/>
            <a:ext cx="1433945" cy="800100"/>
          </a:xfrm>
          <a:prstGeom prst="wedgeRoundRectCallout">
            <a:avLst>
              <a:gd name="adj1" fmla="val 82198"/>
              <a:gd name="adj2" fmla="val -117586"/>
              <a:gd name="adj3"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Scale Bar</a:t>
            </a:r>
            <a:endParaRPr lang="en-US" sz="2400" b="1" dirty="0"/>
          </a:p>
        </p:txBody>
      </p:sp>
      <p:sp>
        <p:nvSpPr>
          <p:cNvPr id="8" name="Rounded Rectangular Callout 7"/>
          <p:cNvSpPr/>
          <p:nvPr/>
        </p:nvSpPr>
        <p:spPr>
          <a:xfrm>
            <a:off x="4419600" y="200891"/>
            <a:ext cx="1473489" cy="800100"/>
          </a:xfrm>
          <a:prstGeom prst="wedgeRoundRectCallout">
            <a:avLst>
              <a:gd name="adj1" fmla="val -69431"/>
              <a:gd name="adj2" fmla="val -3300"/>
              <a:gd name="adj3"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North Arrow</a:t>
            </a:r>
            <a:endParaRPr lang="en-US" sz="2400" b="1" dirty="0"/>
          </a:p>
        </p:txBody>
      </p:sp>
      <p:sp>
        <p:nvSpPr>
          <p:cNvPr id="9" name="Rounded Rectangular Callout 8"/>
          <p:cNvSpPr/>
          <p:nvPr/>
        </p:nvSpPr>
        <p:spPr>
          <a:xfrm>
            <a:off x="5715000" y="4267200"/>
            <a:ext cx="1473489" cy="800100"/>
          </a:xfrm>
          <a:prstGeom prst="wedgeRoundRectCallout">
            <a:avLst>
              <a:gd name="adj1" fmla="val 66906"/>
              <a:gd name="adj2" fmla="val -79490"/>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Legend</a:t>
            </a:r>
            <a:endParaRPr lang="en-US" sz="2400" b="1" dirty="0"/>
          </a:p>
        </p:txBody>
      </p:sp>
      <p:sp>
        <p:nvSpPr>
          <p:cNvPr id="10" name="Rounded Rectangular Callout 9"/>
          <p:cNvSpPr/>
          <p:nvPr/>
        </p:nvSpPr>
        <p:spPr>
          <a:xfrm>
            <a:off x="4572000" y="5472545"/>
            <a:ext cx="1473489" cy="800100"/>
          </a:xfrm>
          <a:prstGeom prst="wedgeRoundRectCallout">
            <a:avLst>
              <a:gd name="adj1" fmla="val 138365"/>
              <a:gd name="adj2" fmla="val -43127"/>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Data Source</a:t>
            </a:r>
            <a:endParaRPr lang="en-US" sz="2400" b="1" dirty="0"/>
          </a:p>
        </p:txBody>
      </p:sp>
    </p:spTree>
    <p:extLst>
      <p:ext uri="{BB962C8B-B14F-4D97-AF65-F5344CB8AC3E}">
        <p14:creationId xmlns:p14="http://schemas.microsoft.com/office/powerpoint/2010/main" val="251756583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ZM_HIV.jpg"/>
          <p:cNvPicPr>
            <a:picLocks noChangeAspect="1"/>
          </p:cNvPicPr>
          <p:nvPr/>
        </p:nvPicPr>
        <p:blipFill>
          <a:blip r:embed="rId3" cstate="print"/>
          <a:srcRect l="4359" t="8496" r="8421" b="8411"/>
          <a:stretch>
            <a:fillRect/>
          </a:stretch>
        </p:blipFill>
        <p:spPr bwMode="auto">
          <a:xfrm>
            <a:off x="1382568" y="0"/>
            <a:ext cx="7740650" cy="5699125"/>
          </a:xfrm>
          <a:prstGeom prst="rect">
            <a:avLst/>
          </a:prstGeom>
          <a:noFill/>
          <a:ln w="9525">
            <a:noFill/>
            <a:miter lim="800000"/>
            <a:headEnd/>
            <a:tailEnd/>
          </a:ln>
        </p:spPr>
      </p:pic>
    </p:spTree>
    <p:extLst>
      <p:ext uri="{BB962C8B-B14F-4D97-AF65-F5344CB8AC3E}">
        <p14:creationId xmlns:p14="http://schemas.microsoft.com/office/powerpoint/2010/main" val="13046354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Map</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315613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9219" name="Picture 1"/>
          <p:cNvPicPr>
            <a:picLocks noChangeAspect="1" noChangeArrowheads="1"/>
          </p:cNvPicPr>
          <p:nvPr/>
        </p:nvPicPr>
        <p:blipFill>
          <a:blip r:embed="rId3" cstate="print"/>
          <a:srcRect/>
          <a:stretch>
            <a:fillRect/>
          </a:stretch>
        </p:blipFill>
        <p:spPr bwMode="auto">
          <a:xfrm>
            <a:off x="9525" y="479425"/>
            <a:ext cx="9147175" cy="5721350"/>
          </a:xfrm>
          <a:prstGeom prst="rect">
            <a:avLst/>
          </a:prstGeom>
          <a:noFill/>
          <a:ln w="12700">
            <a:noFill/>
            <a:miter lim="800000"/>
            <a:headEnd/>
            <a:tailEnd/>
          </a:ln>
        </p:spPr>
      </p:pic>
    </p:spTree>
    <p:extLst>
      <p:ext uri="{BB962C8B-B14F-4D97-AF65-F5344CB8AC3E}">
        <p14:creationId xmlns:p14="http://schemas.microsoft.com/office/powerpoint/2010/main" val="13795539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Graduated Circle Map</a:t>
            </a:r>
            <a:endParaRPr lang="en-US" dirty="0"/>
          </a:p>
        </p:txBody>
      </p:sp>
      <p:sp>
        <p:nvSpPr>
          <p:cNvPr id="6" name="Text Placeholder 5"/>
          <p:cNvSpPr>
            <a:spLocks noGrp="1"/>
          </p:cNvSpPr>
          <p:nvPr>
            <p:ph type="body" sz="half" idx="2"/>
          </p:nvPr>
        </p:nvSpPr>
        <p:spPr>
          <a:xfrm>
            <a:off x="457200" y="1435101"/>
            <a:ext cx="3008313" cy="4051300"/>
          </a:xfrm>
        </p:spPr>
        <p:txBody>
          <a:bodyPr/>
          <a:lstStyle/>
          <a:p>
            <a:r>
              <a:rPr lang="en-US" dirty="0" smtClean="0"/>
              <a:t>Size of symbol corresponds to data.</a:t>
            </a:r>
          </a:p>
          <a:p>
            <a:r>
              <a:rPr lang="en-US" dirty="0" smtClean="0"/>
              <a:t>Advantages:</a:t>
            </a:r>
          </a:p>
          <a:p>
            <a:pPr marL="285750" indent="-285750">
              <a:buFont typeface="Arial"/>
              <a:buChar char="•"/>
            </a:pPr>
            <a:r>
              <a:rPr lang="en-US" dirty="0" smtClean="0"/>
              <a:t>Easily see extreme ends of the data distribution</a:t>
            </a:r>
          </a:p>
          <a:p>
            <a:pPr marL="285750" indent="-285750">
              <a:buFont typeface="Arial"/>
              <a:buChar char="•"/>
            </a:pPr>
            <a:r>
              <a:rPr lang="en-US" dirty="0" smtClean="0"/>
              <a:t>Geographic patterns emerge</a:t>
            </a:r>
          </a:p>
          <a:p>
            <a:pPr marL="285750" indent="-285750">
              <a:buFont typeface="Arial"/>
              <a:buChar char="•"/>
            </a:pPr>
            <a:endParaRPr lang="en-US" dirty="0"/>
          </a:p>
          <a:p>
            <a:r>
              <a:rPr lang="en-US" dirty="0" smtClean="0"/>
              <a:t>Disadvantages</a:t>
            </a:r>
          </a:p>
          <a:p>
            <a:pPr marL="285750" indent="-285750">
              <a:buFont typeface="Arial"/>
              <a:buChar char="•"/>
            </a:pPr>
            <a:r>
              <a:rPr lang="en-US" dirty="0" smtClean="0"/>
              <a:t>Can be challenging to differentiate the middle of the distribution since the eye can’t easily detect small differences in size</a:t>
            </a:r>
          </a:p>
          <a:p>
            <a:r>
              <a:rPr lang="en-US" dirty="0" smtClean="0"/>
              <a:t> </a:t>
            </a:r>
            <a:endParaRPr lang="en-US" dirty="0"/>
          </a:p>
        </p:txBody>
      </p:sp>
      <p:pic>
        <p:nvPicPr>
          <p:cNvPr id="7" name="Picture 6"/>
          <p:cNvPicPr>
            <a:picLocks noChangeAspect="1"/>
          </p:cNvPicPr>
          <p:nvPr/>
        </p:nvPicPr>
        <p:blipFill>
          <a:blip r:embed="rId3"/>
          <a:stretch>
            <a:fillRect/>
          </a:stretch>
        </p:blipFill>
        <p:spPr>
          <a:xfrm>
            <a:off x="3733800" y="152400"/>
            <a:ext cx="5245100" cy="5383432"/>
          </a:xfrm>
          <a:prstGeom prst="rect">
            <a:avLst/>
          </a:prstGeom>
        </p:spPr>
      </p:pic>
    </p:spTree>
    <p:extLst>
      <p:ext uri="{BB962C8B-B14F-4D97-AF65-F5344CB8AC3E}">
        <p14:creationId xmlns:p14="http://schemas.microsoft.com/office/powerpoint/2010/main" val="806489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Choropleth</a:t>
            </a:r>
            <a:endParaRPr lang="en-US" dirty="0"/>
          </a:p>
        </p:txBody>
      </p:sp>
      <p:sp>
        <p:nvSpPr>
          <p:cNvPr id="6" name="Text Placeholder 5"/>
          <p:cNvSpPr>
            <a:spLocks noGrp="1"/>
          </p:cNvSpPr>
          <p:nvPr>
            <p:ph type="body" sz="half" idx="2"/>
          </p:nvPr>
        </p:nvSpPr>
        <p:spPr>
          <a:xfrm>
            <a:off x="457200" y="1435101"/>
            <a:ext cx="3008313" cy="4051300"/>
          </a:xfrm>
        </p:spPr>
        <p:txBody>
          <a:bodyPr/>
          <a:lstStyle/>
          <a:p>
            <a:r>
              <a:rPr lang="en-US" dirty="0" smtClean="0"/>
              <a:t>Polygons are shaded to match data distribution</a:t>
            </a:r>
          </a:p>
          <a:p>
            <a:r>
              <a:rPr lang="en-US" dirty="0" smtClean="0"/>
              <a:t>Advantages:</a:t>
            </a:r>
          </a:p>
          <a:p>
            <a:pPr marL="285750" indent="-285750">
              <a:buFont typeface="Arial"/>
              <a:buChar char="•"/>
            </a:pPr>
            <a:r>
              <a:rPr lang="en-US" dirty="0" smtClean="0"/>
              <a:t>Easy to see geographic distribution</a:t>
            </a:r>
          </a:p>
          <a:p>
            <a:pPr marL="285750" indent="-285750">
              <a:buFont typeface="Arial"/>
              <a:buChar char="•"/>
            </a:pPr>
            <a:r>
              <a:rPr lang="en-US" dirty="0" smtClean="0"/>
              <a:t>Easy for most people to interpret</a:t>
            </a:r>
          </a:p>
          <a:p>
            <a:pPr marL="285750" indent="-285750">
              <a:buFont typeface="Arial"/>
              <a:buChar char="•"/>
            </a:pPr>
            <a:endParaRPr lang="en-US" dirty="0"/>
          </a:p>
          <a:p>
            <a:r>
              <a:rPr lang="en-US" dirty="0" smtClean="0"/>
              <a:t>Disadvantages</a:t>
            </a:r>
          </a:p>
          <a:p>
            <a:pPr marL="285750" indent="-285750">
              <a:buFont typeface="Arial"/>
              <a:buChar char="•"/>
            </a:pPr>
            <a:r>
              <a:rPr lang="en-US" dirty="0" smtClean="0"/>
              <a:t>Polygons can hide uneven distributions within boundaries</a:t>
            </a:r>
            <a:endParaRPr lang="en-US" dirty="0"/>
          </a:p>
          <a:p>
            <a:pPr marL="285750" indent="-285750">
              <a:buFont typeface="Arial"/>
              <a:buChar char="•"/>
            </a:pPr>
            <a:r>
              <a:rPr lang="en-US" dirty="0" smtClean="0"/>
              <a:t>If patterns/colors aren’t chosen wisely the map can be difficult to interpret</a:t>
            </a:r>
          </a:p>
        </p:txBody>
      </p:sp>
      <p:pic>
        <p:nvPicPr>
          <p:cNvPr id="2" name="Picture 1"/>
          <p:cNvPicPr>
            <a:picLocks noChangeAspect="1"/>
          </p:cNvPicPr>
          <p:nvPr/>
        </p:nvPicPr>
        <p:blipFill>
          <a:blip r:embed="rId3"/>
          <a:stretch>
            <a:fillRect/>
          </a:stretch>
        </p:blipFill>
        <p:spPr>
          <a:xfrm>
            <a:off x="4572000" y="29705"/>
            <a:ext cx="4187550" cy="5549900"/>
          </a:xfrm>
          <a:prstGeom prst="rect">
            <a:avLst/>
          </a:prstGeom>
        </p:spPr>
      </p:pic>
    </p:spTree>
    <p:extLst>
      <p:ext uri="{BB962C8B-B14F-4D97-AF65-F5344CB8AC3E}">
        <p14:creationId xmlns:p14="http://schemas.microsoft.com/office/powerpoint/2010/main" val="1306925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Continuous surface maps</a:t>
            </a:r>
            <a:endParaRPr lang="en-US" dirty="0"/>
          </a:p>
        </p:txBody>
      </p:sp>
      <p:sp>
        <p:nvSpPr>
          <p:cNvPr id="6" name="Text Placeholder 5"/>
          <p:cNvSpPr>
            <a:spLocks noGrp="1"/>
          </p:cNvSpPr>
          <p:nvPr>
            <p:ph type="body" sz="half" idx="2"/>
          </p:nvPr>
        </p:nvSpPr>
        <p:spPr/>
        <p:txBody>
          <a:bodyPr/>
          <a:lstStyle/>
          <a:p>
            <a:r>
              <a:rPr lang="en-US" dirty="0" smtClean="0"/>
              <a:t>Data is distributed continuously across space</a:t>
            </a:r>
          </a:p>
          <a:p>
            <a:r>
              <a:rPr lang="en-US" dirty="0" smtClean="0"/>
              <a:t>Advantages:</a:t>
            </a:r>
          </a:p>
          <a:p>
            <a:pPr marL="285750" indent="-285750">
              <a:buFont typeface="Arial"/>
              <a:buChar char="•"/>
            </a:pPr>
            <a:r>
              <a:rPr lang="en-US" dirty="0" smtClean="0"/>
              <a:t>Very easy to see hot spots or areas that deviate from other areas</a:t>
            </a:r>
          </a:p>
          <a:p>
            <a:pPr marL="285750" indent="-285750">
              <a:buFont typeface="Arial"/>
              <a:buChar char="•"/>
            </a:pPr>
            <a:endParaRPr lang="en-US" dirty="0"/>
          </a:p>
          <a:p>
            <a:r>
              <a:rPr lang="en-US" dirty="0" smtClean="0"/>
              <a:t>Disadvantages</a:t>
            </a:r>
          </a:p>
          <a:p>
            <a:pPr marL="285750" indent="-285750">
              <a:buFont typeface="Arial"/>
              <a:buChar char="•"/>
            </a:pPr>
            <a:r>
              <a:rPr lang="en-US" dirty="0" smtClean="0"/>
              <a:t>Not all data can be distributed continuously</a:t>
            </a:r>
            <a:endParaRPr lang="en-US" dirty="0"/>
          </a:p>
        </p:txBody>
      </p:sp>
      <p:pic>
        <p:nvPicPr>
          <p:cNvPr id="5" name="Picture 4"/>
          <p:cNvPicPr>
            <a:picLocks noChangeAspect="1"/>
          </p:cNvPicPr>
          <p:nvPr/>
        </p:nvPicPr>
        <p:blipFill>
          <a:blip r:embed="rId3"/>
          <a:stretch>
            <a:fillRect/>
          </a:stretch>
        </p:blipFill>
        <p:spPr>
          <a:xfrm>
            <a:off x="4419600" y="304800"/>
            <a:ext cx="3670300" cy="3975100"/>
          </a:xfrm>
          <a:prstGeom prst="rect">
            <a:avLst/>
          </a:prstGeom>
        </p:spPr>
      </p:pic>
      <p:pic>
        <p:nvPicPr>
          <p:cNvPr id="7" name="Picture 6"/>
          <p:cNvPicPr>
            <a:picLocks noChangeAspect="1"/>
          </p:cNvPicPr>
          <p:nvPr/>
        </p:nvPicPr>
        <p:blipFill>
          <a:blip r:embed="rId4"/>
          <a:stretch>
            <a:fillRect/>
          </a:stretch>
        </p:blipFill>
        <p:spPr>
          <a:xfrm>
            <a:off x="3962400" y="5257800"/>
            <a:ext cx="4610100" cy="279400"/>
          </a:xfrm>
          <a:prstGeom prst="rect">
            <a:avLst/>
          </a:prstGeom>
        </p:spPr>
      </p:pic>
      <p:pic>
        <p:nvPicPr>
          <p:cNvPr id="8" name="Picture 7"/>
          <p:cNvPicPr>
            <a:picLocks noChangeAspect="1"/>
          </p:cNvPicPr>
          <p:nvPr/>
        </p:nvPicPr>
        <p:blipFill>
          <a:blip r:embed="rId5"/>
          <a:stretch>
            <a:fillRect/>
          </a:stretch>
        </p:blipFill>
        <p:spPr>
          <a:xfrm>
            <a:off x="4572000" y="4419600"/>
            <a:ext cx="3492500" cy="647700"/>
          </a:xfrm>
          <a:prstGeom prst="rect">
            <a:avLst/>
          </a:prstGeom>
        </p:spPr>
      </p:pic>
    </p:spTree>
    <p:extLst>
      <p:ext uri="{BB962C8B-B14F-4D97-AF65-F5344CB8AC3E}">
        <p14:creationId xmlns:p14="http://schemas.microsoft.com/office/powerpoint/2010/main" val="2606215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types</a:t>
            </a:r>
            <a:endParaRPr lang="en-US" dirty="0"/>
          </a:p>
        </p:txBody>
      </p:sp>
      <p:sp>
        <p:nvSpPr>
          <p:cNvPr id="4" name="Text Placeholder 3"/>
          <p:cNvSpPr>
            <a:spLocks noGrp="1"/>
          </p:cNvSpPr>
          <p:nvPr>
            <p:ph type="body" sz="half" idx="2"/>
          </p:nvPr>
        </p:nvSpPr>
        <p:spPr/>
        <p:txBody>
          <a:bodyPr/>
          <a:lstStyle/>
          <a:p>
            <a:r>
              <a:rPr lang="en-US" dirty="0" smtClean="0"/>
              <a:t>With advanced software it’s possible to produce diagram maps that display data using charts.</a:t>
            </a:r>
          </a:p>
          <a:p>
            <a:endParaRPr lang="en-US" dirty="0"/>
          </a:p>
          <a:p>
            <a:r>
              <a:rPr lang="en-US" dirty="0" smtClean="0"/>
              <a:t>Advantages</a:t>
            </a:r>
          </a:p>
          <a:p>
            <a:pPr marL="285750" indent="-285750">
              <a:buFont typeface="Arial"/>
              <a:buChar char="•"/>
            </a:pPr>
            <a:r>
              <a:rPr lang="en-US" dirty="0" smtClean="0"/>
              <a:t>Effectively displays complex information</a:t>
            </a:r>
          </a:p>
          <a:p>
            <a:pPr marL="285750" indent="-285750">
              <a:buFont typeface="Arial"/>
              <a:buChar char="•"/>
            </a:pPr>
            <a:r>
              <a:rPr lang="en-US" dirty="0" smtClean="0"/>
              <a:t>Lots of information on each map</a:t>
            </a:r>
          </a:p>
          <a:p>
            <a:pPr marL="285750" indent="-285750">
              <a:buFont typeface="Arial"/>
              <a:buChar char="•"/>
            </a:pPr>
            <a:endParaRPr lang="en-US" dirty="0"/>
          </a:p>
          <a:p>
            <a:r>
              <a:rPr lang="en-US" dirty="0" smtClean="0"/>
              <a:t>Disadvantages</a:t>
            </a:r>
          </a:p>
          <a:p>
            <a:pPr marL="285750" indent="-285750">
              <a:buFont typeface="Arial"/>
              <a:buChar char="•"/>
            </a:pPr>
            <a:r>
              <a:rPr lang="en-US" dirty="0" smtClean="0"/>
              <a:t>Can have too much information</a:t>
            </a:r>
          </a:p>
          <a:p>
            <a:pPr marL="285750" indent="-285750">
              <a:buFont typeface="Arial"/>
              <a:buChar char="•"/>
            </a:pPr>
            <a:r>
              <a:rPr lang="en-US" dirty="0" smtClean="0"/>
              <a:t>Can be difficult to structure data to produce such maps</a:t>
            </a:r>
          </a:p>
          <a:p>
            <a:pPr marL="285750" indent="-285750">
              <a:buFont typeface="Arial"/>
              <a:buChar char="•"/>
            </a:pPr>
            <a:r>
              <a:rPr lang="en-US" dirty="0" smtClean="0"/>
              <a:t>Requires an advanced GIS</a:t>
            </a:r>
          </a:p>
        </p:txBody>
      </p:sp>
      <p:pic>
        <p:nvPicPr>
          <p:cNvPr id="5" name="Picture 4"/>
          <p:cNvPicPr>
            <a:picLocks noChangeAspect="1"/>
          </p:cNvPicPr>
          <p:nvPr/>
        </p:nvPicPr>
        <p:blipFill>
          <a:blip r:embed="rId3"/>
          <a:stretch>
            <a:fillRect/>
          </a:stretch>
        </p:blipFill>
        <p:spPr>
          <a:xfrm>
            <a:off x="3581400" y="914400"/>
            <a:ext cx="5416120" cy="4064000"/>
          </a:xfrm>
          <a:prstGeom prst="rect">
            <a:avLst/>
          </a:prstGeom>
        </p:spPr>
      </p:pic>
    </p:spTree>
    <p:extLst>
      <p:ext uri="{BB962C8B-B14F-4D97-AF65-F5344CB8AC3E}">
        <p14:creationId xmlns:p14="http://schemas.microsoft.com/office/powerpoint/2010/main" val="259420774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Which map style should you use?</a:t>
            </a:r>
            <a:endParaRPr lang="en-US" dirty="0"/>
          </a:p>
        </p:txBody>
      </p:sp>
      <p:sp>
        <p:nvSpPr>
          <p:cNvPr id="6" name="Content Placeholder 5"/>
          <p:cNvSpPr>
            <a:spLocks noGrp="1"/>
          </p:cNvSpPr>
          <p:nvPr>
            <p:ph idx="1"/>
          </p:nvPr>
        </p:nvSpPr>
        <p:spPr/>
        <p:txBody>
          <a:bodyPr/>
          <a:lstStyle/>
          <a:p>
            <a:r>
              <a:rPr lang="en-US" dirty="0" smtClean="0"/>
              <a:t>Depends on type of data you have</a:t>
            </a:r>
          </a:p>
          <a:p>
            <a:r>
              <a:rPr lang="en-US" dirty="0" smtClean="0"/>
              <a:t>What purpose you want the map to serve</a:t>
            </a:r>
          </a:p>
          <a:p>
            <a:r>
              <a:rPr lang="en-US" dirty="0" smtClean="0"/>
              <a:t>Sometimes a matter of experimentation to find the map style that best fits the data and purpose of the map</a:t>
            </a:r>
          </a:p>
          <a:p>
            <a:pPr marL="0" indent="0">
              <a:buNone/>
            </a:pPr>
            <a:endParaRPr lang="en-US" dirty="0"/>
          </a:p>
          <a:p>
            <a:pPr marL="0" indent="0">
              <a:buNone/>
            </a:pPr>
            <a:r>
              <a:rPr lang="en-US" dirty="0" smtClean="0"/>
              <a:t>It’s important to pick the type of map that makes the data most useful</a:t>
            </a:r>
          </a:p>
        </p:txBody>
      </p:sp>
    </p:spTree>
    <p:extLst>
      <p:ext uri="{BB962C8B-B14F-4D97-AF65-F5344CB8AC3E}">
        <p14:creationId xmlns:p14="http://schemas.microsoft.com/office/powerpoint/2010/main" val="193588553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dirty="0"/>
              <a:t>Basic </a:t>
            </a:r>
            <a:r>
              <a:rPr lang="en-US" dirty="0" smtClean="0"/>
              <a:t>cartographic </a:t>
            </a:r>
            <a:r>
              <a:rPr lang="en-US" dirty="0"/>
              <a:t>concepts </a:t>
            </a:r>
          </a:p>
        </p:txBody>
      </p:sp>
      <p:sp>
        <p:nvSpPr>
          <p:cNvPr id="22531" name="Rectangle 3"/>
          <p:cNvSpPr>
            <a:spLocks noGrp="1" noChangeArrowheads="1"/>
          </p:cNvSpPr>
          <p:nvPr>
            <p:ph type="body" idx="4294967295"/>
          </p:nvPr>
        </p:nvSpPr>
        <p:spPr/>
        <p:txBody>
          <a:bodyPr/>
          <a:lstStyle/>
          <a:p>
            <a:pPr eaLnBrk="1" hangingPunct="1"/>
            <a:r>
              <a:rPr lang="en-US"/>
              <a:t>Map Design</a:t>
            </a:r>
          </a:p>
          <a:p>
            <a:pPr lvl="1" eaLnBrk="1" hangingPunct="1"/>
            <a:r>
              <a:rPr lang="en-US"/>
              <a:t>Cartographic standards</a:t>
            </a:r>
          </a:p>
          <a:p>
            <a:pPr lvl="1" eaLnBrk="1" hangingPunct="1"/>
            <a:r>
              <a:rPr lang="en-US"/>
              <a:t>Generalization</a:t>
            </a:r>
          </a:p>
          <a:p>
            <a:pPr lvl="1" eaLnBrk="1" hangingPunct="1"/>
            <a:r>
              <a:rPr lang="en-US"/>
              <a:t>Graphic Variables</a:t>
            </a:r>
          </a:p>
          <a:p>
            <a:pPr lvl="1" eaLnBrk="1" hangingPunct="1"/>
            <a:r>
              <a:rPr lang="en-US"/>
              <a:t>Use of Color</a:t>
            </a:r>
          </a:p>
          <a:p>
            <a:pPr lvl="1" eaLnBrk="1" hangingPunct="1"/>
            <a:r>
              <a:rPr lang="en-US"/>
              <a:t>Classification of Data</a:t>
            </a:r>
          </a:p>
          <a:p>
            <a:pPr lvl="1" eaLnBrk="1" hangingPunct="1"/>
            <a:r>
              <a:rPr lang="en-US"/>
              <a:t>Methods of Mapping</a:t>
            </a:r>
          </a:p>
          <a:p>
            <a:pPr lvl="1" eaLnBrk="1" hangingPunct="1"/>
            <a:endParaRPr lang="en-US"/>
          </a:p>
          <a:p>
            <a:pPr eaLnBrk="1" hangingPunct="1"/>
            <a:endParaRPr lang="en-US"/>
          </a:p>
        </p:txBody>
      </p:sp>
    </p:spTree>
    <p:extLst>
      <p:ext uri="{BB962C8B-B14F-4D97-AF65-F5344CB8AC3E}">
        <p14:creationId xmlns:p14="http://schemas.microsoft.com/office/powerpoint/2010/main" val="375062793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625475" y="1751013"/>
            <a:ext cx="7950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GB" sz="2400" dirty="0">
                <a:solidFill>
                  <a:srgbClr val="000000"/>
                </a:solidFill>
                <a:latin typeface="FuturaT" charset="0"/>
              </a:rPr>
              <a:t> </a:t>
            </a:r>
            <a:r>
              <a:rPr lang="en-GB" sz="2400" dirty="0">
                <a:latin typeface="FuturaT" charset="0"/>
              </a:rPr>
              <a:t>Map making is both science and art. </a:t>
            </a:r>
          </a:p>
          <a:p>
            <a:pPr eaLnBrk="1" hangingPunct="1"/>
            <a:endParaRPr lang="en-GB" sz="2400" dirty="0">
              <a:latin typeface="FuturaT" charset="0"/>
            </a:endParaRPr>
          </a:p>
          <a:p>
            <a:pPr eaLnBrk="1" hangingPunct="1"/>
            <a:r>
              <a:rPr lang="en-GB" sz="2400" dirty="0">
                <a:latin typeface="FuturaT" charset="0"/>
              </a:rPr>
              <a:t>Maps influence people’s perception of space. This influence is partly because of convention and partly because of the graphics used. </a:t>
            </a:r>
          </a:p>
          <a:p>
            <a:pPr eaLnBrk="1" hangingPunct="1"/>
            <a:endParaRPr lang="en-GB" sz="2400" dirty="0">
              <a:latin typeface="FuturaT" charset="0"/>
            </a:endParaRPr>
          </a:p>
          <a:p>
            <a:pPr eaLnBrk="1" hangingPunct="1"/>
            <a:r>
              <a:rPr lang="en-GB" sz="2400" dirty="0">
                <a:latin typeface="FuturaT" charset="0"/>
              </a:rPr>
              <a:t>People understand the world differently, express this understanding differently in maps, and gain different  understanding from the maps.</a:t>
            </a:r>
          </a:p>
          <a:p>
            <a:pPr eaLnBrk="1" hangingPunct="1"/>
            <a:endParaRPr lang="en-US" sz="2400" b="1" dirty="0">
              <a:latin typeface="FuturaT" charset="0"/>
            </a:endParaRPr>
          </a:p>
        </p:txBody>
      </p:sp>
      <p:sp>
        <p:nvSpPr>
          <p:cNvPr id="23555" name="Rectangle 3"/>
          <p:cNvSpPr>
            <a:spLocks noChangeArrowheads="1"/>
          </p:cNvSpPr>
          <p:nvPr/>
        </p:nvSpPr>
        <p:spPr bwMode="auto">
          <a:xfrm>
            <a:off x="762000" y="381000"/>
            <a:ext cx="22867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i="1" dirty="0">
                <a:latin typeface="FuturaT" charset="0"/>
                <a:cs typeface="Times New Roman" charset="0"/>
              </a:rPr>
              <a:t>Map Design</a:t>
            </a:r>
          </a:p>
        </p:txBody>
      </p:sp>
    </p:spTree>
    <p:extLst>
      <p:ext uri="{BB962C8B-B14F-4D97-AF65-F5344CB8AC3E}">
        <p14:creationId xmlns:p14="http://schemas.microsoft.com/office/powerpoint/2010/main" val="18725640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a:t>Cartographic standards</a:t>
            </a:r>
          </a:p>
        </p:txBody>
      </p:sp>
      <p:sp>
        <p:nvSpPr>
          <p:cNvPr id="24579" name="Rectangle 3"/>
          <p:cNvSpPr>
            <a:spLocks noGrp="1" noChangeArrowheads="1"/>
          </p:cNvSpPr>
          <p:nvPr>
            <p:ph type="body" idx="4294967295"/>
          </p:nvPr>
        </p:nvSpPr>
        <p:spPr>
          <a:xfrm>
            <a:off x="914400" y="1371600"/>
            <a:ext cx="7762875" cy="4114800"/>
          </a:xfrm>
        </p:spPr>
        <p:txBody>
          <a:bodyPr/>
          <a:lstStyle/>
          <a:p>
            <a:pPr marL="0" indent="0" eaLnBrk="1" hangingPunct="1">
              <a:buNone/>
            </a:pPr>
            <a:r>
              <a:rPr lang="en-US" sz="2200" dirty="0" smtClean="0"/>
              <a:t>There are cartographic standards that have emerged that make it easier to interpret and read maps.</a:t>
            </a:r>
          </a:p>
          <a:p>
            <a:pPr marL="0" indent="0" eaLnBrk="1" hangingPunct="1">
              <a:buNone/>
            </a:pPr>
            <a:endParaRPr lang="en-US" sz="2200" dirty="0"/>
          </a:p>
          <a:p>
            <a:pPr marL="0" indent="0" eaLnBrk="1" hangingPunct="1">
              <a:buNone/>
            </a:pPr>
            <a:r>
              <a:rPr lang="en-US" sz="2200" dirty="0" smtClean="0"/>
              <a:t>These standards do not have to be followed, but if they aren’t your map may be less readable.</a:t>
            </a:r>
            <a:endParaRPr lang="en-US" sz="2000" dirty="0"/>
          </a:p>
        </p:txBody>
      </p:sp>
    </p:spTree>
    <p:extLst>
      <p:ext uri="{BB962C8B-B14F-4D97-AF65-F5344CB8AC3E}">
        <p14:creationId xmlns:p14="http://schemas.microsoft.com/office/powerpoint/2010/main" val="272249330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Administrative Boundaries</a:t>
            </a:r>
            <a:endParaRPr lang="en-US" dirty="0"/>
          </a:p>
        </p:txBody>
      </p:sp>
      <p:pic>
        <p:nvPicPr>
          <p:cNvPr id="5" name="Content Placeholder 4" descr="admin units blank.png"/>
          <p:cNvPicPr>
            <a:picLocks noGrp="1" noChangeAspect="1"/>
          </p:cNvPicPr>
          <p:nvPr>
            <p:ph idx="1"/>
          </p:nvPr>
        </p:nvPicPr>
        <p:blipFill>
          <a:blip r:embed="rId3">
            <a:extLst>
              <a:ext uri="{28A0092B-C50C-407E-A947-70E740481C1C}">
                <a14:useLocalDpi xmlns:a14="http://schemas.microsoft.com/office/drawing/2010/main" val="0"/>
              </a:ext>
            </a:extLst>
          </a:blip>
          <a:srcRect l="14974" r="14974"/>
          <a:stretch>
            <a:fillRect/>
          </a:stretch>
        </p:blipFill>
        <p:spPr>
          <a:xfrm>
            <a:off x="3962400" y="152400"/>
            <a:ext cx="4578350" cy="5242353"/>
          </a:xfrm>
        </p:spPr>
      </p:pic>
      <p:sp>
        <p:nvSpPr>
          <p:cNvPr id="4" name="Text Placeholder 3"/>
          <p:cNvSpPr>
            <a:spLocks noGrp="1"/>
          </p:cNvSpPr>
          <p:nvPr>
            <p:ph type="body" sz="half" idx="2"/>
          </p:nvPr>
        </p:nvSpPr>
        <p:spPr/>
        <p:txBody>
          <a:bodyPr/>
          <a:lstStyle/>
          <a:p>
            <a:r>
              <a:rPr lang="en-US" sz="2400" dirty="0" smtClean="0"/>
              <a:t>Most often black or gray.</a:t>
            </a:r>
          </a:p>
          <a:p>
            <a:endParaRPr lang="en-US" sz="2400" dirty="0"/>
          </a:p>
          <a:p>
            <a:r>
              <a:rPr lang="en-US" sz="2400" dirty="0" smtClean="0"/>
              <a:t>The higher the administrative unit the thicker the line</a:t>
            </a:r>
          </a:p>
        </p:txBody>
      </p:sp>
    </p:spTree>
    <p:extLst>
      <p:ext uri="{BB962C8B-B14F-4D97-AF65-F5344CB8AC3E}">
        <p14:creationId xmlns:p14="http://schemas.microsoft.com/office/powerpoint/2010/main" val="410465211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Roads</a:t>
            </a:r>
            <a:endParaRPr lang="en-US" dirty="0"/>
          </a:p>
        </p:txBody>
      </p:sp>
      <p:pic>
        <p:nvPicPr>
          <p:cNvPr id="5" name="Content Placeholder 4" descr="road with legend.png"/>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354" t="14185" r="44472" b="7933"/>
          <a:stretch/>
        </p:blipFill>
        <p:spPr>
          <a:xfrm>
            <a:off x="3810000" y="304800"/>
            <a:ext cx="4724400" cy="4986867"/>
          </a:xfrm>
        </p:spPr>
      </p:pic>
      <p:sp>
        <p:nvSpPr>
          <p:cNvPr id="4" name="Text Placeholder 3"/>
          <p:cNvSpPr>
            <a:spLocks noGrp="1"/>
          </p:cNvSpPr>
          <p:nvPr>
            <p:ph type="body" sz="half" idx="2"/>
          </p:nvPr>
        </p:nvSpPr>
        <p:spPr/>
        <p:txBody>
          <a:bodyPr/>
          <a:lstStyle/>
          <a:p>
            <a:r>
              <a:rPr lang="en-US" sz="2000" dirty="0" smtClean="0"/>
              <a:t>Color and line styles to represent road type with major roads being thicker or more distinctively colored than minor roads.</a:t>
            </a:r>
            <a:endParaRPr lang="en-US" sz="2000" dirty="0"/>
          </a:p>
        </p:txBody>
      </p:sp>
    </p:spTree>
    <p:extLst>
      <p:ext uri="{BB962C8B-B14F-4D97-AF65-F5344CB8AC3E}">
        <p14:creationId xmlns:p14="http://schemas.microsoft.com/office/powerpoint/2010/main" val="19105165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3"/>
          <a:srcRect/>
          <a:stretch>
            <a:fillRect/>
          </a:stretch>
        </p:blipFill>
        <p:spPr bwMode="auto">
          <a:xfrm>
            <a:off x="457199" y="228600"/>
            <a:ext cx="8051181" cy="5029200"/>
          </a:xfrm>
          <a:prstGeom prst="rect">
            <a:avLst/>
          </a:prstGeom>
          <a:noFill/>
          <a:ln w="12700" cap="flat">
            <a:noFill/>
            <a:miter lim="800000"/>
            <a:headEnd/>
            <a:tailEnd/>
          </a:ln>
          <a:effectLst>
            <a:outerShdw blurRad="165100" dist="114300" dir="2700000" algn="ctr" rotWithShape="0">
              <a:schemeClr val="bg2">
                <a:alpha val="75000"/>
              </a:schemeClr>
            </a:outerShdw>
          </a:effectLst>
        </p:spPr>
      </p:pic>
      <p:pic>
        <p:nvPicPr>
          <p:cNvPr id="6" name="Picture 1"/>
          <p:cNvPicPr>
            <a:picLocks noChangeAspect="1" noChangeArrowheads="1"/>
          </p:cNvPicPr>
          <p:nvPr/>
        </p:nvPicPr>
        <p:blipFill>
          <a:blip r:embed="rId4" cstate="print"/>
          <a:srcRect/>
          <a:stretch>
            <a:fillRect/>
          </a:stretch>
        </p:blipFill>
        <p:spPr bwMode="auto">
          <a:xfrm>
            <a:off x="972571" y="589090"/>
            <a:ext cx="2286000" cy="1714500"/>
          </a:xfrm>
          <a:prstGeom prst="ellipse">
            <a:avLst/>
          </a:prstGeom>
          <a:ln w="190500" cap="rnd">
            <a:solidFill>
              <a:schemeClr val="accent4">
                <a:lumMod val="5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7" name="Picture 1"/>
          <p:cNvPicPr>
            <a:picLocks noChangeAspect="1" noChangeArrowheads="1"/>
          </p:cNvPicPr>
          <p:nvPr/>
        </p:nvPicPr>
        <p:blipFill>
          <a:blip r:embed="rId5" cstate="print"/>
          <a:srcRect/>
          <a:stretch>
            <a:fillRect/>
          </a:stretch>
        </p:blipFill>
        <p:spPr bwMode="auto">
          <a:xfrm>
            <a:off x="2971800" y="2241245"/>
            <a:ext cx="2611473" cy="1960418"/>
          </a:xfrm>
          <a:prstGeom prst="ellipse">
            <a:avLst/>
          </a:prstGeom>
          <a:ln w="190500" cap="rnd">
            <a:solidFill>
              <a:schemeClr val="accent4">
                <a:lumMod val="5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8" name="Picture 1"/>
          <p:cNvPicPr>
            <a:picLocks noChangeAspect="1" noChangeArrowheads="1"/>
          </p:cNvPicPr>
          <p:nvPr/>
        </p:nvPicPr>
        <p:blipFill>
          <a:blip r:embed="rId6" cstate="print"/>
          <a:srcRect/>
          <a:stretch>
            <a:fillRect/>
          </a:stretch>
        </p:blipFill>
        <p:spPr bwMode="auto">
          <a:xfrm>
            <a:off x="4071161" y="417112"/>
            <a:ext cx="4222750" cy="1824133"/>
          </a:xfrm>
          <a:prstGeom prst="ellipse">
            <a:avLst/>
          </a:prstGeom>
          <a:ln w="190500" cap="rnd">
            <a:solidFill>
              <a:schemeClr val="accent4">
                <a:lumMod val="5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9" name="TextBox 8"/>
          <p:cNvSpPr txBox="1"/>
          <p:nvPr/>
        </p:nvSpPr>
        <p:spPr>
          <a:xfrm>
            <a:off x="815975" y="4372267"/>
            <a:ext cx="7620000" cy="584775"/>
          </a:xfrm>
          <a:prstGeom prst="rect">
            <a:avLst/>
          </a:prstGeom>
          <a:solidFill>
            <a:schemeClr val="accent4">
              <a:lumMod val="10000"/>
              <a:alpha val="62000"/>
            </a:schemeClr>
          </a:solidFill>
        </p:spPr>
        <p:txBody>
          <a:bodyPr wrap="square" rtlCol="0">
            <a:spAutoFit/>
          </a:bodyPr>
          <a:lstStyle/>
          <a:p>
            <a:pPr algn="ctr"/>
            <a:r>
              <a:rPr lang="en-US" sz="3200" b="1" dirty="0" smtClean="0"/>
              <a:t>Everything happens </a:t>
            </a:r>
            <a:r>
              <a:rPr lang="en-US" sz="3200" b="1" i="1" dirty="0" smtClean="0"/>
              <a:t>somewhere</a:t>
            </a:r>
            <a:endParaRPr lang="en-US" sz="3200" b="1" dirty="0"/>
          </a:p>
        </p:txBody>
      </p:sp>
    </p:spTree>
    <p:extLst>
      <p:ext uri="{BB962C8B-B14F-4D97-AF65-F5344CB8AC3E}">
        <p14:creationId xmlns:p14="http://schemas.microsoft.com/office/powerpoint/2010/main" val="2164228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grpId="0" nodeType="clickEffect">
                                  <p:stCondLst>
                                    <p:cond delay="0"/>
                                  </p:stCondLst>
                                  <p:childTnLst>
                                    <p:anim calcmode="lin" valueType="num">
                                      <p:cBhvr>
                                        <p:cTn id="27" dur="500"/>
                                        <p:tgtEl>
                                          <p:spTgt spid="9"/>
                                        </p:tgtEl>
                                        <p:attrNameLst>
                                          <p:attrName>ppt_w</p:attrName>
                                        </p:attrNameLst>
                                      </p:cBhvr>
                                      <p:tavLst>
                                        <p:tav tm="0">
                                          <p:val>
                                            <p:strVal val="ppt_w"/>
                                          </p:val>
                                        </p:tav>
                                        <p:tav tm="100000">
                                          <p:val>
                                            <p:fltVal val="0"/>
                                          </p:val>
                                        </p:tav>
                                      </p:tavLst>
                                    </p:anim>
                                    <p:anim calcmode="lin" valueType="num">
                                      <p:cBhvr>
                                        <p:cTn id="28" dur="500"/>
                                        <p:tgtEl>
                                          <p:spTgt spid="9"/>
                                        </p:tgtEl>
                                        <p:attrNameLst>
                                          <p:attrName>ppt_h</p:attrName>
                                        </p:attrNameLst>
                                      </p:cBhvr>
                                      <p:tavLst>
                                        <p:tav tm="0">
                                          <p:val>
                                            <p:strVal val="ppt_h"/>
                                          </p:val>
                                        </p:tav>
                                        <p:tav tm="100000">
                                          <p:val>
                                            <p:fltVal val="0"/>
                                          </p:val>
                                        </p:tav>
                                      </p:tavLst>
                                    </p:anim>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Rivers and Lakes</a:t>
            </a:r>
            <a:endParaRPr lang="en-US" dirty="0"/>
          </a:p>
        </p:txBody>
      </p:sp>
      <p:pic>
        <p:nvPicPr>
          <p:cNvPr id="8" name="Content Placeholder 7" descr="rivers.png"/>
          <p:cNvPicPr>
            <a:picLocks noGrp="1" noChangeAspect="1"/>
          </p:cNvPicPr>
          <p:nvPr>
            <p:ph idx="1"/>
          </p:nvPr>
        </p:nvPicPr>
        <p:blipFill rotWithShape="1">
          <a:blip r:embed="rId3">
            <a:extLst>
              <a:ext uri="{28A0092B-C50C-407E-A947-70E740481C1C}">
                <a14:useLocalDpi xmlns:a14="http://schemas.microsoft.com/office/drawing/2010/main" val="0"/>
              </a:ext>
            </a:extLst>
          </a:blip>
          <a:srcRect l="14974" r="14974" b="9195"/>
          <a:stretch/>
        </p:blipFill>
        <p:spPr>
          <a:xfrm>
            <a:off x="3575050" y="273051"/>
            <a:ext cx="5111750" cy="5314950"/>
          </a:xfrm>
        </p:spPr>
      </p:pic>
      <p:sp>
        <p:nvSpPr>
          <p:cNvPr id="7" name="Text Placeholder 6"/>
          <p:cNvSpPr>
            <a:spLocks noGrp="1"/>
          </p:cNvSpPr>
          <p:nvPr>
            <p:ph type="body" sz="half" idx="2"/>
          </p:nvPr>
        </p:nvSpPr>
        <p:spPr/>
        <p:txBody>
          <a:bodyPr/>
          <a:lstStyle/>
          <a:p>
            <a:r>
              <a:rPr lang="en-US" sz="2400" dirty="0" smtClean="0"/>
              <a:t>Blue</a:t>
            </a:r>
            <a:endParaRPr lang="en-US" sz="2400" dirty="0"/>
          </a:p>
          <a:p>
            <a:r>
              <a:rPr lang="en-US" sz="2400" dirty="0"/>
              <a:t>Streams dashed lines light blue</a:t>
            </a:r>
          </a:p>
          <a:p>
            <a:endParaRPr lang="en-US" dirty="0"/>
          </a:p>
        </p:txBody>
      </p:sp>
    </p:spTree>
    <p:extLst>
      <p:ext uri="{BB962C8B-B14F-4D97-AF65-F5344CB8AC3E}">
        <p14:creationId xmlns:p14="http://schemas.microsoft.com/office/powerpoint/2010/main" val="378140021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Design</a:t>
            </a:r>
            <a:endParaRPr lang="en-US" dirty="0"/>
          </a:p>
        </p:txBody>
      </p:sp>
      <p:sp>
        <p:nvSpPr>
          <p:cNvPr id="3" name="Content Placeholder 2"/>
          <p:cNvSpPr>
            <a:spLocks noGrp="1"/>
          </p:cNvSpPr>
          <p:nvPr>
            <p:ph sz="half" idx="1"/>
          </p:nvPr>
        </p:nvSpPr>
        <p:spPr/>
        <p:txBody>
          <a:bodyPr/>
          <a:lstStyle/>
          <a:p>
            <a:pPr marL="0" indent="0">
              <a:buNone/>
            </a:pPr>
            <a:r>
              <a:rPr lang="en-US" dirty="0" smtClean="0"/>
              <a:t>Generalization</a:t>
            </a:r>
          </a:p>
          <a:p>
            <a:pPr lvl="1"/>
            <a:r>
              <a:rPr lang="en-GB" dirty="0">
                <a:latin typeface="FuturaT" charset="0"/>
              </a:rPr>
              <a:t>Maps contain a certain level of detail depending upon its scale and purpose. </a:t>
            </a:r>
            <a:endParaRPr lang="en-GB" b="1" dirty="0">
              <a:latin typeface="FuturaT" charset="0"/>
            </a:endParaRPr>
          </a:p>
          <a:p>
            <a:pPr lvl="1"/>
            <a:r>
              <a:rPr lang="en-US" dirty="0" smtClean="0"/>
              <a:t>Sometimes the map maker will need to simplify features to make them more readable.  </a:t>
            </a:r>
            <a:endParaRPr lang="en-US" dirty="0"/>
          </a:p>
        </p:txBody>
      </p:sp>
      <p:pic>
        <p:nvPicPr>
          <p:cNvPr id="5" name="Picture 5" descr="graphic_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76400"/>
            <a:ext cx="3972124"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140675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644525" y="457200"/>
            <a:ext cx="7646988"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000" b="1" dirty="0">
                <a:solidFill>
                  <a:srgbClr val="FFFFFF"/>
                </a:solidFill>
                <a:latin typeface="FuturaT" charset="0"/>
              </a:rPr>
              <a:t>Use of </a:t>
            </a:r>
            <a:r>
              <a:rPr lang="en-US" sz="2000" b="1" dirty="0" smtClean="0">
                <a:solidFill>
                  <a:srgbClr val="FFFFFF"/>
                </a:solidFill>
                <a:latin typeface="FuturaT" charset="0"/>
              </a:rPr>
              <a:t>Color</a:t>
            </a:r>
            <a:endParaRPr lang="en-US" sz="2000" b="1" dirty="0">
              <a:solidFill>
                <a:srgbClr val="FFFFFF"/>
              </a:solidFill>
              <a:latin typeface="FuturaT" charset="0"/>
            </a:endParaRPr>
          </a:p>
          <a:p>
            <a:pPr eaLnBrk="1" hangingPunct="1"/>
            <a:r>
              <a:rPr lang="en-GB" sz="2000" dirty="0">
                <a:solidFill>
                  <a:srgbClr val="FFFFFF"/>
                </a:solidFill>
                <a:latin typeface="FuturaT" charset="0"/>
              </a:rPr>
              <a:t> </a:t>
            </a:r>
          </a:p>
          <a:p>
            <a:pPr eaLnBrk="1" hangingPunct="1"/>
            <a:r>
              <a:rPr lang="en-GB" sz="2000" dirty="0" err="1" smtClean="0">
                <a:solidFill>
                  <a:srgbClr val="FFFFFF"/>
                </a:solidFill>
                <a:latin typeface="FuturaT" charset="0"/>
              </a:rPr>
              <a:t>Color</a:t>
            </a:r>
            <a:r>
              <a:rPr lang="en-GB" sz="2000" dirty="0" smtClean="0">
                <a:solidFill>
                  <a:srgbClr val="FFFFFF"/>
                </a:solidFill>
                <a:latin typeface="FuturaT" charset="0"/>
              </a:rPr>
              <a:t> </a:t>
            </a:r>
            <a:r>
              <a:rPr lang="en-GB" sz="2000" dirty="0">
                <a:solidFill>
                  <a:srgbClr val="FFFFFF"/>
                </a:solidFill>
                <a:latin typeface="FuturaT" charset="0"/>
              </a:rPr>
              <a:t>perception has psychological, physiological and conventional aspects. </a:t>
            </a:r>
          </a:p>
          <a:p>
            <a:pPr eaLnBrk="1" hangingPunct="1"/>
            <a:endParaRPr lang="en-GB" sz="2000" dirty="0">
              <a:solidFill>
                <a:srgbClr val="FFFFFF"/>
              </a:solidFill>
              <a:latin typeface="FuturaT" charset="0"/>
            </a:endParaRPr>
          </a:p>
          <a:p>
            <a:pPr eaLnBrk="1" hangingPunct="1"/>
            <a:r>
              <a:rPr lang="en-GB" sz="2000" dirty="0">
                <a:solidFill>
                  <a:srgbClr val="FFFFFF"/>
                </a:solidFill>
                <a:latin typeface="FuturaT" charset="0"/>
              </a:rPr>
              <a:t>It has been noted that it is difficult to perceive </a:t>
            </a:r>
            <a:r>
              <a:rPr lang="en-GB" sz="2000" dirty="0" err="1" smtClean="0">
                <a:solidFill>
                  <a:srgbClr val="FFFFFF"/>
                </a:solidFill>
                <a:latin typeface="FuturaT" charset="0"/>
              </a:rPr>
              <a:t>color</a:t>
            </a:r>
            <a:r>
              <a:rPr lang="en-GB" sz="2000" dirty="0" smtClean="0">
                <a:solidFill>
                  <a:srgbClr val="FFFFFF"/>
                </a:solidFill>
                <a:latin typeface="FuturaT" charset="0"/>
              </a:rPr>
              <a:t> </a:t>
            </a:r>
            <a:r>
              <a:rPr lang="en-GB" sz="2000" dirty="0">
                <a:solidFill>
                  <a:srgbClr val="FFFFFF"/>
                </a:solidFill>
                <a:latin typeface="FuturaT" charset="0"/>
              </a:rPr>
              <a:t>in small areas, and more contrast is perceived between some </a:t>
            </a:r>
            <a:r>
              <a:rPr lang="en-GB" sz="2000" dirty="0" err="1" smtClean="0">
                <a:solidFill>
                  <a:srgbClr val="FFFFFF"/>
                </a:solidFill>
                <a:latin typeface="FuturaT" charset="0"/>
              </a:rPr>
              <a:t>colors</a:t>
            </a:r>
            <a:r>
              <a:rPr lang="en-GB" sz="2000" dirty="0" smtClean="0">
                <a:solidFill>
                  <a:srgbClr val="FFFFFF"/>
                </a:solidFill>
                <a:latin typeface="FuturaT" charset="0"/>
              </a:rPr>
              <a:t> </a:t>
            </a:r>
            <a:r>
              <a:rPr lang="en-GB" sz="2000" dirty="0">
                <a:solidFill>
                  <a:srgbClr val="FFFFFF"/>
                </a:solidFill>
                <a:latin typeface="FuturaT" charset="0"/>
              </a:rPr>
              <a:t>than between others.</a:t>
            </a:r>
          </a:p>
          <a:p>
            <a:pPr eaLnBrk="1" hangingPunct="1"/>
            <a:endParaRPr lang="en-GB" sz="2000" dirty="0">
              <a:solidFill>
                <a:srgbClr val="FFFFFF"/>
              </a:solidFill>
              <a:latin typeface="FuturaT" charset="0"/>
            </a:endParaRPr>
          </a:p>
          <a:p>
            <a:pPr eaLnBrk="1" hangingPunct="1"/>
            <a:r>
              <a:rPr lang="en-GB" sz="2000" dirty="0">
                <a:solidFill>
                  <a:srgbClr val="FFFFFF"/>
                </a:solidFill>
                <a:latin typeface="FuturaT" charset="0"/>
              </a:rPr>
              <a:t>In addition to distinguishing nominal categories, </a:t>
            </a:r>
            <a:r>
              <a:rPr lang="en-GB" sz="2000" dirty="0" err="1" smtClean="0">
                <a:solidFill>
                  <a:srgbClr val="FFFFFF"/>
                </a:solidFill>
                <a:latin typeface="FuturaT" charset="0"/>
              </a:rPr>
              <a:t>color</a:t>
            </a:r>
            <a:r>
              <a:rPr lang="en-GB" sz="2000" dirty="0" smtClean="0">
                <a:solidFill>
                  <a:srgbClr val="FFFFFF"/>
                </a:solidFill>
                <a:latin typeface="FuturaT" charset="0"/>
              </a:rPr>
              <a:t> </a:t>
            </a:r>
            <a:r>
              <a:rPr lang="en-GB" sz="2000" dirty="0">
                <a:solidFill>
                  <a:srgbClr val="FFFFFF"/>
                </a:solidFill>
                <a:latin typeface="FuturaT" charset="0"/>
              </a:rPr>
              <a:t>differences are also used to show deviations or gradation.</a:t>
            </a:r>
          </a:p>
          <a:p>
            <a:pPr eaLnBrk="1" hangingPunct="1"/>
            <a:endParaRPr lang="en-US" sz="2000" dirty="0">
              <a:solidFill>
                <a:srgbClr val="FFFFFF"/>
              </a:solidFill>
              <a:latin typeface="FuturaT" charset="0"/>
            </a:endParaRPr>
          </a:p>
        </p:txBody>
      </p:sp>
      <p:grpSp>
        <p:nvGrpSpPr>
          <p:cNvPr id="2" name="Group 3"/>
          <p:cNvGrpSpPr>
            <a:grpSpLocks/>
          </p:cNvGrpSpPr>
          <p:nvPr/>
        </p:nvGrpSpPr>
        <p:grpSpPr bwMode="auto">
          <a:xfrm>
            <a:off x="304800" y="4114800"/>
            <a:ext cx="4152900" cy="1600200"/>
            <a:chOff x="720" y="2471"/>
            <a:chExt cx="2616" cy="1008"/>
          </a:xfrm>
        </p:grpSpPr>
        <p:grpSp>
          <p:nvGrpSpPr>
            <p:cNvPr id="27653" name="Group 4"/>
            <p:cNvGrpSpPr>
              <a:grpSpLocks/>
            </p:cNvGrpSpPr>
            <p:nvPr/>
          </p:nvGrpSpPr>
          <p:grpSpPr bwMode="auto">
            <a:xfrm>
              <a:off x="720" y="2496"/>
              <a:ext cx="2616" cy="232"/>
              <a:chOff x="904" y="1784"/>
              <a:chExt cx="2344" cy="176"/>
            </a:xfrm>
          </p:grpSpPr>
          <p:sp>
            <p:nvSpPr>
              <p:cNvPr id="27657" name="Rectangle 5"/>
              <p:cNvSpPr>
                <a:spLocks noChangeArrowheads="1"/>
              </p:cNvSpPr>
              <p:nvPr/>
            </p:nvSpPr>
            <p:spPr bwMode="auto">
              <a:xfrm>
                <a:off x="904" y="1784"/>
                <a:ext cx="336" cy="176"/>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8" name="Rectangle 6"/>
              <p:cNvSpPr>
                <a:spLocks noChangeArrowheads="1"/>
              </p:cNvSpPr>
              <p:nvPr/>
            </p:nvSpPr>
            <p:spPr bwMode="auto">
              <a:xfrm>
                <a:off x="1239" y="1784"/>
                <a:ext cx="336" cy="176"/>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9" name="Rectangle 7"/>
              <p:cNvSpPr>
                <a:spLocks noChangeArrowheads="1"/>
              </p:cNvSpPr>
              <p:nvPr/>
            </p:nvSpPr>
            <p:spPr bwMode="auto">
              <a:xfrm>
                <a:off x="1574" y="1784"/>
                <a:ext cx="336" cy="176"/>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60" name="Rectangle 8"/>
              <p:cNvSpPr>
                <a:spLocks noChangeArrowheads="1"/>
              </p:cNvSpPr>
              <p:nvPr/>
            </p:nvSpPr>
            <p:spPr bwMode="auto">
              <a:xfrm>
                <a:off x="1908" y="1784"/>
                <a:ext cx="336" cy="176"/>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61" name="Rectangle 9"/>
              <p:cNvSpPr>
                <a:spLocks noChangeArrowheads="1"/>
              </p:cNvSpPr>
              <p:nvPr/>
            </p:nvSpPr>
            <p:spPr bwMode="auto">
              <a:xfrm>
                <a:off x="2243" y="1784"/>
                <a:ext cx="336" cy="176"/>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62" name="Rectangle 10"/>
              <p:cNvSpPr>
                <a:spLocks noChangeArrowheads="1"/>
              </p:cNvSpPr>
              <p:nvPr/>
            </p:nvSpPr>
            <p:spPr bwMode="auto">
              <a:xfrm>
                <a:off x="2578" y="1784"/>
                <a:ext cx="336" cy="17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63" name="Rectangle 11"/>
              <p:cNvSpPr>
                <a:spLocks noChangeArrowheads="1"/>
              </p:cNvSpPr>
              <p:nvPr/>
            </p:nvSpPr>
            <p:spPr bwMode="auto">
              <a:xfrm>
                <a:off x="2912" y="1784"/>
                <a:ext cx="336" cy="176"/>
              </a:xfrm>
              <a:prstGeom prst="rect">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sp>
          <p:nvSpPr>
            <p:cNvPr id="27654" name="Rectangle 12"/>
            <p:cNvSpPr>
              <a:spLocks noChangeArrowheads="1"/>
            </p:cNvSpPr>
            <p:nvPr/>
          </p:nvSpPr>
          <p:spPr bwMode="auto">
            <a:xfrm>
              <a:off x="720" y="3248"/>
              <a:ext cx="2584" cy="208"/>
            </a:xfrm>
            <a:prstGeom prst="rect">
              <a:avLst/>
            </a:prstGeom>
            <a:gradFill rotWithShape="0">
              <a:gsLst>
                <a:gs pos="0">
                  <a:srgbClr val="F3C1C1"/>
                </a:gs>
                <a:gs pos="100000">
                  <a:srgbClr val="CC0000"/>
                </a:gs>
              </a:gsLst>
              <a:lin ang="0" scaled="1"/>
            </a:gradFill>
            <a:ln w="9525">
              <a:solidFill>
                <a:schemeClr val="tx1"/>
              </a:solidFill>
              <a:miter lim="800000"/>
              <a:headEnd/>
              <a:tailEnd/>
            </a:ln>
          </p:spPr>
          <p:txBody>
            <a:bodyPr wrap="none" anchor="ctr"/>
            <a:lstStyle/>
            <a:p>
              <a:endParaRPr lang="en-US"/>
            </a:p>
          </p:txBody>
        </p:sp>
        <p:sp>
          <p:nvSpPr>
            <p:cNvPr id="27655" name="Rectangle 13"/>
            <p:cNvSpPr>
              <a:spLocks noChangeArrowheads="1"/>
            </p:cNvSpPr>
            <p:nvPr/>
          </p:nvSpPr>
          <p:spPr bwMode="auto">
            <a:xfrm>
              <a:off x="720" y="2872"/>
              <a:ext cx="2584" cy="208"/>
            </a:xfrm>
            <a:prstGeom prst="rect">
              <a:avLst/>
            </a:prstGeom>
            <a:gradFill rotWithShape="0">
              <a:gsLst>
                <a:gs pos="0">
                  <a:srgbClr val="C80000"/>
                </a:gs>
                <a:gs pos="100000">
                  <a:srgbClr val="000000"/>
                </a:gs>
              </a:gsLst>
              <a:lin ang="0" scaled="1"/>
            </a:gradFill>
            <a:ln w="9525">
              <a:solidFill>
                <a:schemeClr val="tx1"/>
              </a:solidFill>
              <a:miter lim="800000"/>
              <a:headEnd/>
              <a:tailEnd/>
            </a:ln>
          </p:spPr>
          <p:txBody>
            <a:bodyPr wrap="none" anchor="ctr"/>
            <a:lstStyle/>
            <a:p>
              <a:endParaRPr lang="en-US"/>
            </a:p>
          </p:txBody>
        </p:sp>
        <p:sp>
          <p:nvSpPr>
            <p:cNvPr id="27656" name="Text Box 14"/>
            <p:cNvSpPr txBox="1">
              <a:spLocks noChangeArrowheads="1"/>
            </p:cNvSpPr>
            <p:nvPr/>
          </p:nvSpPr>
          <p:spPr bwMode="auto">
            <a:xfrm>
              <a:off x="2494" y="2471"/>
              <a:ext cx="828"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lnSpc>
                  <a:spcPct val="110000"/>
                </a:lnSpc>
              </a:pPr>
              <a:r>
                <a:rPr lang="en-GB" i="1">
                  <a:solidFill>
                    <a:schemeClr val="bg1"/>
                  </a:solidFill>
                </a:rPr>
                <a:t>Hue</a:t>
              </a:r>
            </a:p>
            <a:p>
              <a:pPr algn="r">
                <a:lnSpc>
                  <a:spcPct val="110000"/>
                </a:lnSpc>
              </a:pPr>
              <a:endParaRPr lang="en-GB">
                <a:solidFill>
                  <a:schemeClr val="bg1"/>
                </a:solidFill>
              </a:endParaRPr>
            </a:p>
            <a:p>
              <a:pPr algn="r">
                <a:lnSpc>
                  <a:spcPct val="110000"/>
                </a:lnSpc>
              </a:pPr>
              <a:r>
                <a:rPr lang="en-GB" i="1">
                  <a:solidFill>
                    <a:schemeClr val="bg1"/>
                  </a:solidFill>
                </a:rPr>
                <a:t>Saturation</a:t>
              </a:r>
            </a:p>
            <a:p>
              <a:pPr algn="r">
                <a:lnSpc>
                  <a:spcPct val="110000"/>
                </a:lnSpc>
              </a:pPr>
              <a:endParaRPr lang="en-GB">
                <a:solidFill>
                  <a:schemeClr val="bg1"/>
                </a:solidFill>
              </a:endParaRPr>
            </a:p>
            <a:p>
              <a:pPr algn="r">
                <a:lnSpc>
                  <a:spcPct val="110000"/>
                </a:lnSpc>
              </a:pPr>
              <a:r>
                <a:rPr lang="en-GB" i="1">
                  <a:solidFill>
                    <a:schemeClr val="bg1"/>
                  </a:solidFill>
                </a:rPr>
                <a:t>Intensity</a:t>
              </a:r>
              <a:endParaRPr lang="en-US">
                <a:solidFill>
                  <a:schemeClr val="bg1"/>
                </a:solidFill>
              </a:endParaRPr>
            </a:p>
          </p:txBody>
        </p:sp>
      </p:grpSp>
      <p:sp>
        <p:nvSpPr>
          <p:cNvPr id="27652" name="Text Box 15"/>
          <p:cNvSpPr txBox="1">
            <a:spLocks noChangeArrowheads="1"/>
          </p:cNvSpPr>
          <p:nvPr/>
        </p:nvSpPr>
        <p:spPr bwMode="auto">
          <a:xfrm>
            <a:off x="6754813" y="6508750"/>
            <a:ext cx="2432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a:t>Source: ICIMOD 2000</a:t>
            </a:r>
          </a:p>
        </p:txBody>
      </p:sp>
      <p:sp>
        <p:nvSpPr>
          <p:cNvPr id="27665" name="Rectangle 17"/>
          <p:cNvSpPr>
            <a:spLocks noChangeArrowheads="1"/>
          </p:cNvSpPr>
          <p:nvPr/>
        </p:nvSpPr>
        <p:spPr bwMode="auto">
          <a:xfrm>
            <a:off x="2228850" y="3967163"/>
            <a:ext cx="4264025" cy="1074737"/>
          </a:xfrm>
          <a:prstGeom prst="rect">
            <a:avLst/>
          </a:prstGeom>
          <a:noFill/>
          <a:ln>
            <a:noFill/>
          </a:ln>
          <a:effectLst/>
          <a:extLst/>
        </p:spPr>
        <p:txBody>
          <a:bodyPr wrap="none" anchor="ctr"/>
          <a:lstStyle/>
          <a:p>
            <a:endParaRPr lang="en-US"/>
          </a:p>
        </p:txBody>
      </p:sp>
    </p:spTree>
    <p:extLst>
      <p:ext uri="{BB962C8B-B14F-4D97-AF65-F5344CB8AC3E}">
        <p14:creationId xmlns:p14="http://schemas.microsoft.com/office/powerpoint/2010/main" val="3031454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Color</a:t>
            </a:r>
            <a:endParaRPr lang="en-US" dirty="0"/>
          </a:p>
        </p:txBody>
      </p:sp>
      <p:sp>
        <p:nvSpPr>
          <p:cNvPr id="4" name="Content Placeholder 3"/>
          <p:cNvSpPr>
            <a:spLocks noGrp="1"/>
          </p:cNvSpPr>
          <p:nvPr>
            <p:ph sz="half" idx="1"/>
          </p:nvPr>
        </p:nvSpPr>
        <p:spPr/>
        <p:txBody>
          <a:bodyPr/>
          <a:lstStyle/>
          <a:p>
            <a:r>
              <a:rPr lang="en-US" dirty="0" smtClean="0"/>
              <a:t>Color blindness</a:t>
            </a:r>
          </a:p>
          <a:p>
            <a:pPr lvl="1"/>
            <a:r>
              <a:rPr lang="en-US" dirty="0" smtClean="0"/>
              <a:t>5-8% of men</a:t>
            </a:r>
          </a:p>
          <a:p>
            <a:pPr lvl="1"/>
            <a:r>
              <a:rPr lang="en-US" dirty="0" smtClean="0"/>
              <a:t>0.5% </a:t>
            </a:r>
            <a:r>
              <a:rPr lang="en-US" smtClean="0"/>
              <a:t>of women</a:t>
            </a:r>
          </a:p>
          <a:p>
            <a:pPr marL="457200" lvl="1" indent="0">
              <a:buNone/>
            </a:pPr>
            <a:endParaRPr lang="en-US" dirty="0"/>
          </a:p>
        </p:txBody>
      </p:sp>
      <p:pic>
        <p:nvPicPr>
          <p:cNvPr id="3" name="Picture 2"/>
          <p:cNvPicPr>
            <a:picLocks noChangeAspect="1"/>
          </p:cNvPicPr>
          <p:nvPr/>
        </p:nvPicPr>
        <p:blipFill>
          <a:blip r:embed="rId3"/>
          <a:stretch>
            <a:fillRect/>
          </a:stretch>
        </p:blipFill>
        <p:spPr>
          <a:xfrm>
            <a:off x="4419600" y="533400"/>
            <a:ext cx="4445000" cy="4787900"/>
          </a:xfrm>
          <a:prstGeom prst="rect">
            <a:avLst/>
          </a:prstGeom>
        </p:spPr>
      </p:pic>
    </p:spTree>
    <p:extLst>
      <p:ext uri="{BB962C8B-B14F-4D97-AF65-F5344CB8AC3E}">
        <p14:creationId xmlns:p14="http://schemas.microsoft.com/office/powerpoint/2010/main" val="134850116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654050" y="509588"/>
            <a:ext cx="717073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2000" b="1">
                <a:latin typeface="FuturaT" charset="0"/>
              </a:rPr>
              <a:t>Classification of Data</a:t>
            </a:r>
          </a:p>
          <a:p>
            <a:pPr eaLnBrk="1" hangingPunct="1"/>
            <a:r>
              <a:rPr lang="en-GB" sz="2000">
                <a:latin typeface="FuturaT" charset="0"/>
              </a:rPr>
              <a:t> </a:t>
            </a:r>
          </a:p>
          <a:p>
            <a:pPr eaLnBrk="1" hangingPunct="1"/>
            <a:r>
              <a:rPr lang="en-GB" sz="2000">
                <a:latin typeface="FuturaT" charset="0"/>
              </a:rPr>
              <a:t>The representation of data for mapping will depend on the measurement scale of the data.  </a:t>
            </a:r>
            <a:endParaRPr lang="en-GB" sz="2000" b="1">
              <a:latin typeface="FuturaT" charset="0"/>
            </a:endParaRPr>
          </a:p>
        </p:txBody>
      </p:sp>
      <p:sp>
        <p:nvSpPr>
          <p:cNvPr id="13315" name="Text Box 3"/>
          <p:cNvSpPr txBox="1">
            <a:spLocks noChangeArrowheads="1"/>
          </p:cNvSpPr>
          <p:nvPr/>
        </p:nvSpPr>
        <p:spPr bwMode="auto">
          <a:xfrm>
            <a:off x="479425" y="1892300"/>
            <a:ext cx="81835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GB" sz="2000" b="1">
                <a:latin typeface="FuturaT" charset="0"/>
              </a:rPr>
              <a:t>Nominal scale:</a:t>
            </a:r>
            <a:r>
              <a:rPr lang="en-GB" sz="2000">
                <a:latin typeface="FuturaT" charset="0"/>
              </a:rPr>
              <a:t> The differences in data are only of qualitative nature, e.g., differences in facility type, land use or geology. </a:t>
            </a:r>
          </a:p>
        </p:txBody>
      </p:sp>
      <p:sp>
        <p:nvSpPr>
          <p:cNvPr id="13316" name="Text Box 4"/>
          <p:cNvSpPr txBox="1">
            <a:spLocks noChangeArrowheads="1"/>
          </p:cNvSpPr>
          <p:nvPr/>
        </p:nvSpPr>
        <p:spPr bwMode="auto">
          <a:xfrm>
            <a:off x="479425" y="3775075"/>
            <a:ext cx="818356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GB" sz="2000" b="1">
                <a:latin typeface="FuturaT" charset="0"/>
              </a:rPr>
              <a:t>Interval scale:</a:t>
            </a:r>
            <a:r>
              <a:rPr lang="en-GB" sz="2000">
                <a:latin typeface="FuturaT" charset="0"/>
              </a:rPr>
              <a:t> Both the hierarchy and the exact distance is known, but it will not be possible to know the ratios, e.g., the temperature or the altitude values. </a:t>
            </a:r>
          </a:p>
        </p:txBody>
      </p:sp>
      <p:sp>
        <p:nvSpPr>
          <p:cNvPr id="13317" name="Text Box 5"/>
          <p:cNvSpPr txBox="1">
            <a:spLocks noChangeArrowheads="1"/>
          </p:cNvSpPr>
          <p:nvPr/>
        </p:nvSpPr>
        <p:spPr bwMode="auto">
          <a:xfrm>
            <a:off x="479425" y="4849813"/>
            <a:ext cx="81835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GB" sz="2000" b="1">
                <a:latin typeface="FuturaT" charset="0"/>
              </a:rPr>
              <a:t>Ratio scale:</a:t>
            </a:r>
            <a:r>
              <a:rPr lang="en-GB" sz="2000">
                <a:latin typeface="FuturaT" charset="0"/>
              </a:rPr>
              <a:t> Data can be measured on a ratio measurement scale, e.g., the number of children in a family or income. </a:t>
            </a:r>
          </a:p>
        </p:txBody>
      </p:sp>
      <p:sp>
        <p:nvSpPr>
          <p:cNvPr id="13318" name="Text Box 6"/>
          <p:cNvSpPr txBox="1">
            <a:spLocks noChangeArrowheads="1"/>
          </p:cNvSpPr>
          <p:nvPr/>
        </p:nvSpPr>
        <p:spPr bwMode="auto">
          <a:xfrm>
            <a:off x="479425" y="2727325"/>
            <a:ext cx="81835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GB" sz="2000" b="1">
                <a:latin typeface="FuturaT" charset="0"/>
              </a:rPr>
              <a:t>Ordinal scale:</a:t>
            </a:r>
            <a:r>
              <a:rPr lang="en-GB" sz="2000">
                <a:latin typeface="FuturaT" charset="0"/>
              </a:rPr>
              <a:t> Only the order of the attribute values is known, such as more than or less than, “small - medium – large” or “cool - tepid - hot”.  </a:t>
            </a:r>
          </a:p>
        </p:txBody>
      </p:sp>
      <p:sp>
        <p:nvSpPr>
          <p:cNvPr id="28679" name="Text Box 7"/>
          <p:cNvSpPr txBox="1">
            <a:spLocks noChangeArrowheads="1"/>
          </p:cNvSpPr>
          <p:nvPr/>
        </p:nvSpPr>
        <p:spPr bwMode="auto">
          <a:xfrm>
            <a:off x="6754813" y="6508750"/>
            <a:ext cx="2432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a:t>Source: ICIMOD 2000</a:t>
            </a:r>
          </a:p>
        </p:txBody>
      </p:sp>
    </p:spTree>
    <p:extLst>
      <p:ext uri="{BB962C8B-B14F-4D97-AF65-F5344CB8AC3E}">
        <p14:creationId xmlns:p14="http://schemas.microsoft.com/office/powerpoint/2010/main" val="258720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utoUpdateAnimBg="0"/>
      <p:bldP spid="1331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1828800"/>
            <a:ext cx="7762875" cy="3352800"/>
          </a:xfrm>
        </p:spPr>
        <p:txBody>
          <a:bodyPr/>
          <a:lstStyle/>
          <a:p>
            <a:r>
              <a:rPr lang="en-US" dirty="0" smtClean="0"/>
              <a:t>Making an effective map is a matter of finding the right balance between the limitations of the data, the needs of the map reader and the message you, as the map maker, want to convey.</a:t>
            </a:r>
            <a:endParaRPr lang="en-US" dirty="0"/>
          </a:p>
        </p:txBody>
      </p:sp>
    </p:spTree>
    <p:extLst>
      <p:ext uri="{BB962C8B-B14F-4D97-AF65-F5344CB8AC3E}">
        <p14:creationId xmlns:p14="http://schemas.microsoft.com/office/powerpoint/2010/main" val="39058082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pPr eaLnBrk="1" hangingPunct="1"/>
            <a:r>
              <a:rPr lang="en-AU" sz="2800"/>
              <a:t>Issues to Remember </a:t>
            </a:r>
            <a:br>
              <a:rPr lang="en-AU" sz="2800"/>
            </a:br>
            <a:r>
              <a:rPr lang="en-AU" sz="2800"/>
              <a:t>Maps can LIE!!</a:t>
            </a:r>
            <a:r>
              <a:rPr lang="en-AU" sz="3200"/>
              <a:t> </a:t>
            </a:r>
          </a:p>
        </p:txBody>
      </p:sp>
      <p:sp>
        <p:nvSpPr>
          <p:cNvPr id="38915" name="Rectangle 3"/>
          <p:cNvSpPr>
            <a:spLocks noGrp="1" noChangeArrowheads="1"/>
          </p:cNvSpPr>
          <p:nvPr>
            <p:ph type="body" idx="4294967295"/>
          </p:nvPr>
        </p:nvSpPr>
        <p:spPr/>
        <p:txBody>
          <a:bodyPr/>
          <a:lstStyle/>
          <a:p>
            <a:pPr eaLnBrk="1" hangingPunct="1"/>
            <a:r>
              <a:rPr lang="en-AU" dirty="0"/>
              <a:t>Maps are just one person’s representation of the </a:t>
            </a:r>
            <a:r>
              <a:rPr lang="en-AU" dirty="0" smtClean="0"/>
              <a:t>“real world”</a:t>
            </a:r>
            <a:endParaRPr lang="en-AU" dirty="0"/>
          </a:p>
          <a:p>
            <a:pPr eaLnBrk="1" hangingPunct="1"/>
            <a:r>
              <a:rPr lang="en-AU" dirty="0"/>
              <a:t>Like any source of information they can be misleading </a:t>
            </a:r>
            <a:r>
              <a:rPr lang="en-AU" dirty="0" smtClean="0"/>
              <a:t>especially </a:t>
            </a:r>
            <a:r>
              <a:rPr lang="en-AU" dirty="0"/>
              <a:t>when used out of context</a:t>
            </a:r>
          </a:p>
          <a:p>
            <a:pPr eaLnBrk="1" hangingPunct="1"/>
            <a:r>
              <a:rPr lang="en-AU" dirty="0"/>
              <a:t>How maps can be deceiving</a:t>
            </a:r>
          </a:p>
          <a:p>
            <a:pPr lvl="1" eaLnBrk="1" hangingPunct="1"/>
            <a:r>
              <a:rPr lang="en-AU" dirty="0"/>
              <a:t>Inappropriate Legend</a:t>
            </a:r>
          </a:p>
          <a:p>
            <a:pPr lvl="1" eaLnBrk="1" hangingPunct="1"/>
            <a:r>
              <a:rPr lang="en-AU" dirty="0"/>
              <a:t>Inappropriate Scale</a:t>
            </a:r>
          </a:p>
        </p:txBody>
      </p:sp>
      <p:sp>
        <p:nvSpPr>
          <p:cNvPr id="20484" name="Text Box 4"/>
          <p:cNvSpPr txBox="1">
            <a:spLocks noChangeArrowheads="1"/>
          </p:cNvSpPr>
          <p:nvPr/>
        </p:nvSpPr>
        <p:spPr bwMode="auto">
          <a:xfrm>
            <a:off x="6651625" y="6308725"/>
            <a:ext cx="2492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AU"/>
              <a:t>Source: ICIMOD, 2000</a:t>
            </a:r>
          </a:p>
        </p:txBody>
      </p:sp>
    </p:spTree>
    <p:extLst>
      <p:ext uri="{BB962C8B-B14F-4D97-AF65-F5344CB8AC3E}">
        <p14:creationId xmlns:p14="http://schemas.microsoft.com/office/powerpoint/2010/main" val="398860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91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9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a:t>
            </a:r>
            <a:endParaRPr lang="en-US" dirty="0"/>
          </a:p>
        </p:txBody>
      </p:sp>
      <p:sp>
        <p:nvSpPr>
          <p:cNvPr id="5" name="Content Placeholder 4"/>
          <p:cNvSpPr>
            <a:spLocks noGrp="1"/>
          </p:cNvSpPr>
          <p:nvPr>
            <p:ph idx="1"/>
          </p:nvPr>
        </p:nvSpPr>
        <p:spPr/>
        <p:txBody>
          <a:bodyPr/>
          <a:lstStyle/>
          <a:p>
            <a:r>
              <a:rPr lang="en-US" dirty="0" smtClean="0"/>
              <a:t>Everything happens somewhere</a:t>
            </a:r>
          </a:p>
          <a:p>
            <a:r>
              <a:rPr lang="en-US" dirty="0" smtClean="0"/>
              <a:t>Geography is a common denominator across human activity</a:t>
            </a:r>
          </a:p>
          <a:p>
            <a:r>
              <a:rPr lang="en-US" dirty="0" smtClean="0"/>
              <a:t>There are different types of maps, picking the right style is balancing the needs of the reader, the data and the message you as mapmaker want to convey.</a:t>
            </a:r>
            <a:endParaRPr lang="en-US" dirty="0"/>
          </a:p>
        </p:txBody>
      </p:sp>
    </p:spTree>
    <p:extLst>
      <p:ext uri="{BB962C8B-B14F-4D97-AF65-F5344CB8AC3E}">
        <p14:creationId xmlns:p14="http://schemas.microsoft.com/office/powerpoint/2010/main" val="1469270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dirty="0" smtClean="0"/>
              <a:t>The mapmaker can use colors, </a:t>
            </a:r>
            <a:r>
              <a:rPr lang="en-US" dirty="0" err="1" smtClean="0"/>
              <a:t>symbology</a:t>
            </a:r>
            <a:r>
              <a:rPr lang="en-US" dirty="0" smtClean="0"/>
              <a:t> among other techniques to make maps readable to the audience.</a:t>
            </a:r>
            <a:endParaRPr lang="en-US" dirty="0"/>
          </a:p>
        </p:txBody>
      </p:sp>
    </p:spTree>
    <p:extLst>
      <p:ext uri="{BB962C8B-B14F-4D97-AF65-F5344CB8AC3E}">
        <p14:creationId xmlns:p14="http://schemas.microsoft.com/office/powerpoint/2010/main" val="427971700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Any questions?</a:t>
            </a:r>
            <a:endParaRPr lang="en-US" dirty="0"/>
          </a:p>
        </p:txBody>
      </p:sp>
    </p:spTree>
    <p:extLst>
      <p:ext uri="{BB962C8B-B14F-4D97-AF65-F5344CB8AC3E}">
        <p14:creationId xmlns:p14="http://schemas.microsoft.com/office/powerpoint/2010/main" val="3324309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sz="3600" dirty="0" smtClean="0"/>
              <a:t>Knowing </a:t>
            </a:r>
            <a:r>
              <a:rPr lang="en-US" sz="3600" i="1" dirty="0" smtClean="0"/>
              <a:t>where</a:t>
            </a:r>
            <a:r>
              <a:rPr lang="en-US" sz="3600" dirty="0" smtClean="0"/>
              <a:t> things happen can help us </a:t>
            </a:r>
            <a:r>
              <a:rPr lang="en-US" sz="3600" dirty="0"/>
              <a:t>u</a:t>
            </a:r>
            <a:r>
              <a:rPr lang="en-US" sz="3600" dirty="0" smtClean="0"/>
              <a:t>nderstand </a:t>
            </a:r>
            <a:r>
              <a:rPr lang="en-US" sz="3600" i="1" dirty="0" smtClean="0"/>
              <a:t>why </a:t>
            </a:r>
            <a:r>
              <a:rPr lang="en-US" sz="3600" dirty="0" smtClean="0"/>
              <a:t>things happen.</a:t>
            </a:r>
          </a:p>
          <a:p>
            <a:pPr marL="0" indent="0">
              <a:buNone/>
            </a:pPr>
            <a:endParaRPr lang="en-US" sz="3600" dirty="0"/>
          </a:p>
          <a:p>
            <a:pPr marL="0" indent="0">
              <a:buNone/>
            </a:pPr>
            <a:endParaRPr lang="en-US" sz="3600" dirty="0"/>
          </a:p>
        </p:txBody>
      </p:sp>
    </p:spTree>
    <p:extLst>
      <p:ext uri="{BB962C8B-B14F-4D97-AF65-F5344CB8AC3E}">
        <p14:creationId xmlns:p14="http://schemas.microsoft.com/office/powerpoint/2010/main" val="335244550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and Health</a:t>
            </a:r>
            <a:endParaRPr lang="en-US" dirty="0"/>
          </a:p>
        </p:txBody>
      </p:sp>
      <p:sp>
        <p:nvSpPr>
          <p:cNvPr id="3" name="Content Placeholder 2"/>
          <p:cNvSpPr>
            <a:spLocks noGrp="1"/>
          </p:cNvSpPr>
          <p:nvPr>
            <p:ph idx="1"/>
          </p:nvPr>
        </p:nvSpPr>
        <p:spPr/>
        <p:txBody>
          <a:bodyPr/>
          <a:lstStyle/>
          <a:p>
            <a:r>
              <a:rPr lang="en-US" dirty="0" smtClean="0"/>
              <a:t>There is a close link between geography and health.</a:t>
            </a:r>
            <a:endParaRPr lang="en-US" dirty="0"/>
          </a:p>
        </p:txBody>
      </p:sp>
    </p:spTree>
    <p:extLst>
      <p:ext uri="{BB962C8B-B14F-4D97-AF65-F5344CB8AC3E}">
        <p14:creationId xmlns:p14="http://schemas.microsoft.com/office/powerpoint/2010/main" val="321524485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idx="1"/>
          </p:nvPr>
        </p:nvSpPr>
        <p:spPr/>
        <p:txBody>
          <a:bodyPr/>
          <a:lstStyle/>
          <a:p>
            <a:r>
              <a:rPr lang="en-US" dirty="0" smtClean="0"/>
              <a:t>What are some ways that people’s health can be affected by geography?</a:t>
            </a:r>
          </a:p>
          <a:p>
            <a:endParaRPr lang="en-US" dirty="0"/>
          </a:p>
          <a:p>
            <a:endParaRPr lang="en-US" dirty="0" smtClean="0"/>
          </a:p>
          <a:p>
            <a:pPr marL="0" indent="0">
              <a:buNone/>
            </a:pPr>
            <a:r>
              <a:rPr lang="en-US" dirty="0" smtClean="0"/>
              <a:t>Geography can affect health through landscape, location of services, location of population in need, human interaction with landscape</a:t>
            </a:r>
          </a:p>
          <a:p>
            <a:pPr marL="0" indent="0">
              <a:buNone/>
            </a:pPr>
            <a:endParaRPr lang="en-US" dirty="0"/>
          </a:p>
        </p:txBody>
      </p:sp>
    </p:spTree>
    <p:extLst>
      <p:ext uri="{BB962C8B-B14F-4D97-AF65-F5344CB8AC3E}">
        <p14:creationId xmlns:p14="http://schemas.microsoft.com/office/powerpoint/2010/main" val="264234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Medical geography</a:t>
            </a:r>
            <a:endParaRPr lang="en-US" dirty="0"/>
          </a:p>
        </p:txBody>
      </p:sp>
      <p:sp>
        <p:nvSpPr>
          <p:cNvPr id="3" name="Content Placeholder 2"/>
          <p:cNvSpPr>
            <a:spLocks noGrp="1"/>
          </p:cNvSpPr>
          <p:nvPr>
            <p:ph idx="1"/>
          </p:nvPr>
        </p:nvSpPr>
        <p:spPr/>
        <p:txBody>
          <a:bodyPr/>
          <a:lstStyle/>
          <a:p>
            <a:r>
              <a:rPr lang="en-US" dirty="0" smtClean="0"/>
              <a:t>A branch of geography that looks at the relation between location and people’s health</a:t>
            </a:r>
          </a:p>
          <a:p>
            <a:r>
              <a:rPr lang="en-US" dirty="0" smtClean="0"/>
              <a:t>Concepts are useful beyond medical geography</a:t>
            </a:r>
          </a:p>
          <a:p>
            <a:r>
              <a:rPr lang="en-US" dirty="0" smtClean="0"/>
              <a:t>Long history of use of geography to understand health and disease patterns.</a:t>
            </a:r>
            <a:endParaRPr lang="en-US" dirty="0"/>
          </a:p>
        </p:txBody>
      </p:sp>
    </p:spTree>
    <p:extLst>
      <p:ext uri="{BB962C8B-B14F-4D97-AF65-F5344CB8AC3E}">
        <p14:creationId xmlns:p14="http://schemas.microsoft.com/office/powerpoint/2010/main" val="18325003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Snow cholera map</a:t>
            </a:r>
            <a:endParaRPr lang="en-US" dirty="0"/>
          </a:p>
        </p:txBody>
      </p:sp>
      <p:sp>
        <p:nvSpPr>
          <p:cNvPr id="4" name="Content Placeholder 3"/>
          <p:cNvSpPr>
            <a:spLocks noGrp="1"/>
          </p:cNvSpPr>
          <p:nvPr>
            <p:ph sz="half" idx="1"/>
          </p:nvPr>
        </p:nvSpPr>
        <p:spPr/>
        <p:txBody>
          <a:bodyPr/>
          <a:lstStyle/>
          <a:p>
            <a:r>
              <a:rPr lang="en-US" dirty="0" smtClean="0"/>
              <a:t>1854 London</a:t>
            </a:r>
          </a:p>
          <a:p>
            <a:r>
              <a:rPr lang="en-US" dirty="0" smtClean="0"/>
              <a:t>Used map to illustrate cholera outbreak was centered around a pump on Broad St</a:t>
            </a:r>
          </a:p>
          <a:p>
            <a:r>
              <a:rPr lang="en-US" dirty="0" smtClean="0"/>
              <a:t>Locking pump led to decrease in disease</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9669" y="1524000"/>
            <a:ext cx="1714500" cy="22860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81000"/>
            <a:ext cx="2133600" cy="276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7800" y="3604443"/>
            <a:ext cx="3350851" cy="2011768"/>
          </a:xfrm>
          <a:prstGeom prst="rect">
            <a:avLst/>
          </a:prstGeom>
        </p:spPr>
      </p:pic>
    </p:spTree>
    <p:extLst>
      <p:ext uri="{BB962C8B-B14F-4D97-AF65-F5344CB8AC3E}">
        <p14:creationId xmlns:p14="http://schemas.microsoft.com/office/powerpoint/2010/main" val="228313354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Malaria in India</a:t>
            </a:r>
            <a:endParaRPr lang="en-US" dirty="0"/>
          </a:p>
        </p:txBody>
      </p:sp>
      <p:pic>
        <p:nvPicPr>
          <p:cNvPr id="7" name="Picture Placeholder 6"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 y="1527377"/>
            <a:ext cx="5111750" cy="5330623"/>
          </a:xfrm>
        </p:spPr>
      </p:pic>
      <p:pic>
        <p:nvPicPr>
          <p:cNvPr id="9" name="Picture 8"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9995" y="131618"/>
            <a:ext cx="3988509" cy="3610426"/>
          </a:xfrm>
          <a:prstGeom prst="rect">
            <a:avLst/>
          </a:prstGeom>
        </p:spPr>
      </p:pic>
    </p:spTree>
    <p:extLst>
      <p:ext uri="{BB962C8B-B14F-4D97-AF65-F5344CB8AC3E}">
        <p14:creationId xmlns:p14="http://schemas.microsoft.com/office/powerpoint/2010/main" val="403409739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MEASURE_Eval_slide_template</Template>
  <TotalTime>939</TotalTime>
  <Words>2903</Words>
  <Application>Microsoft Macintosh PowerPoint</Application>
  <PresentationFormat>On-screen Show (4:3)</PresentationFormat>
  <Paragraphs>273</Paragraphs>
  <Slides>39</Slides>
  <Notes>29</Notes>
  <HiddenSlides>0</HiddenSlides>
  <MMClips>0</MMClips>
  <ScaleCrop>false</ScaleCrop>
  <HeadingPairs>
    <vt:vector size="4" baseType="variant">
      <vt:variant>
        <vt:lpstr>Theme</vt:lpstr>
      </vt:variant>
      <vt:variant>
        <vt:i4>2</vt:i4>
      </vt:variant>
      <vt:variant>
        <vt:lpstr>Slide Titles</vt:lpstr>
      </vt:variant>
      <vt:variant>
        <vt:i4>39</vt:i4>
      </vt:variant>
    </vt:vector>
  </HeadingPairs>
  <TitlesOfParts>
    <vt:vector size="41" baseType="lpstr">
      <vt:lpstr>MEASURE_Eval_slide_template-1</vt:lpstr>
      <vt:lpstr>Custom Design</vt:lpstr>
      <vt:lpstr>Lesson 2 Geographic Context and Map Fundamentals</vt:lpstr>
      <vt:lpstr>PowerPoint Presentation</vt:lpstr>
      <vt:lpstr>PowerPoint Presentation</vt:lpstr>
      <vt:lpstr>PowerPoint Presentation</vt:lpstr>
      <vt:lpstr>Location and Health</vt:lpstr>
      <vt:lpstr>Question</vt:lpstr>
      <vt:lpstr>Medical geography</vt:lpstr>
      <vt:lpstr>John Snow cholera map</vt:lpstr>
      <vt:lpstr>Malaria in India</vt:lpstr>
      <vt:lpstr>PowerPoint Presentation</vt:lpstr>
      <vt:lpstr>Maps</vt:lpstr>
      <vt:lpstr>Important Properties of Maps </vt:lpstr>
      <vt:lpstr>Scale of a Map</vt:lpstr>
      <vt:lpstr>PowerPoint Presentation</vt:lpstr>
      <vt:lpstr>PowerPoint Presentation</vt:lpstr>
      <vt:lpstr>Scale</vt:lpstr>
      <vt:lpstr>PowerPoint Presentation</vt:lpstr>
      <vt:lpstr>PowerPoint Presentation</vt:lpstr>
      <vt:lpstr>Types of Map</vt:lpstr>
      <vt:lpstr>Graduated Circle Map</vt:lpstr>
      <vt:lpstr>Choropleth</vt:lpstr>
      <vt:lpstr>Continuous surface maps</vt:lpstr>
      <vt:lpstr>Other types</vt:lpstr>
      <vt:lpstr>Which map style should you use?</vt:lpstr>
      <vt:lpstr>Basic cartographic concepts </vt:lpstr>
      <vt:lpstr>PowerPoint Presentation</vt:lpstr>
      <vt:lpstr>Cartographic standards</vt:lpstr>
      <vt:lpstr>Administrative Boundaries</vt:lpstr>
      <vt:lpstr>Roads</vt:lpstr>
      <vt:lpstr>Rivers and Lakes</vt:lpstr>
      <vt:lpstr>Map Design</vt:lpstr>
      <vt:lpstr>PowerPoint Presentation</vt:lpstr>
      <vt:lpstr>Use of Color</vt:lpstr>
      <vt:lpstr>PowerPoint Presentation</vt:lpstr>
      <vt:lpstr>Making an effective map is a matter of finding the right balance between the limitations of the data, the needs of the map reader and the message you, as the map maker, want to convey.</vt:lpstr>
      <vt:lpstr>Issues to Remember  Maps can LIE!! </vt:lpstr>
      <vt:lpstr>Key points</vt:lpstr>
      <vt:lpstr>Key points</vt:lpstr>
      <vt:lpstr>Any questions?</vt:lpstr>
    </vt:vector>
  </TitlesOfParts>
  <Company>The University of North Carolina at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Geographic Context</dc:title>
  <dc:creator>John Spencer</dc:creator>
  <cp:lastModifiedBy>John Spencer</cp:lastModifiedBy>
  <cp:revision>67</cp:revision>
  <dcterms:created xsi:type="dcterms:W3CDTF">2011-03-03T16:55:00Z</dcterms:created>
  <dcterms:modified xsi:type="dcterms:W3CDTF">2011-05-24T01:52:59Z</dcterms:modified>
</cp:coreProperties>
</file>