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68" autoAdjust="0"/>
  </p:normalViewPr>
  <p:slideViewPr>
    <p:cSldViewPr>
      <p:cViewPr varScale="1">
        <p:scale>
          <a:sx n="68" d="100"/>
          <a:sy n="68" d="100"/>
        </p:scale>
        <p:origin x="-2120" y="-10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453146-8AB1-4CA9-BFA5-DB4DFF83E82F}" type="datetimeFigureOut">
              <a:rPr lang="en-US" smtClean="0"/>
              <a:t>5/24/11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EB0119-94B6-46B4-BFB2-5FDA3A051DA8}" type="slidenum">
              <a:rPr lang="en-US" smtClean="0"/>
              <a:t>‹#›</a:t>
            </a:fld>
            <a:endParaRPr lang="en-US"/>
          </a:p>
        </p:txBody>
      </p:sp>
    </p:spTree>
    <p:extLst>
      <p:ext uri="{BB962C8B-B14F-4D97-AF65-F5344CB8AC3E}">
        <p14:creationId xmlns:p14="http://schemas.microsoft.com/office/powerpoint/2010/main" val="1350993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a:t>
            </a:r>
            <a:r>
              <a:rPr lang="en-US" baseline="0" dirty="0" smtClean="0"/>
              <a:t> of the important considerations when using spatial data, is the issue of confidentiality. This presentation will present some of the issues and solutions</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a:t>
            </a:fld>
            <a:endParaRPr lang="en-US"/>
          </a:p>
        </p:txBody>
      </p:sp>
    </p:spTree>
    <p:extLst>
      <p:ext uri="{BB962C8B-B14F-4D97-AF65-F5344CB8AC3E}">
        <p14:creationId xmlns:p14="http://schemas.microsoft.com/office/powerpoint/2010/main" val="2508121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key principle that informs the discussion on confidentiality is the importance of preserving the social-spatial linkage. </a:t>
            </a:r>
          </a:p>
          <a:p>
            <a:endParaRPr lang="en-US" dirty="0" smtClean="0"/>
          </a:p>
          <a:p>
            <a:r>
              <a:rPr lang="en-US" dirty="0" smtClean="0"/>
              <a:t>As</a:t>
            </a:r>
            <a:r>
              <a:rPr lang="en-US" baseline="0" dirty="0" smtClean="0"/>
              <a:t> we’ve mentioned, all human activity takes place on earth. Understanding that adds context and perspective. Its also a key to advancement of science.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10</a:t>
            </a:fld>
            <a:endParaRPr lang="en-US"/>
          </a:p>
        </p:txBody>
      </p:sp>
    </p:spTree>
    <p:extLst>
      <p:ext uri="{BB962C8B-B14F-4D97-AF65-F5344CB8AC3E}">
        <p14:creationId xmlns:p14="http://schemas.microsoft.com/office/powerpoint/2010/main" val="3596408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third principle is the notion of data sharing. Data sharing means</a:t>
            </a:r>
            <a:r>
              <a:rPr lang="en-US" baseline="0" dirty="0" smtClean="0"/>
              <a:t> sharing data with other researchers or other important stakeholders. It’s essential on both scientific and financial grounds. It allows the data to have maximal use by letting other researchers use the data. Lastly, there’s a growing trend among funders of data collection efforts that the data be shared either publicly or within the research community.</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11</a:t>
            </a:fld>
            <a:endParaRPr lang="en-US"/>
          </a:p>
        </p:txBody>
      </p:sp>
    </p:spTree>
    <p:extLst>
      <p:ext uri="{BB962C8B-B14F-4D97-AF65-F5344CB8AC3E}">
        <p14:creationId xmlns:p14="http://schemas.microsoft.com/office/powerpoint/2010/main" val="2423025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last principle is the notion that data</a:t>
            </a:r>
            <a:r>
              <a:rPr lang="en-US" baseline="0" dirty="0" smtClean="0"/>
              <a:t> should be preserved and be available for future use. This raises the question, how long should the data be deemed “sensitive”? When if ever, can it be released? These are things that should be considered at the beginning of any data collection effort or establishment of a data system. It should be spelled out in advance to respondents or individuals who are providing information/data.</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12</a:t>
            </a:fld>
            <a:endParaRPr lang="en-US"/>
          </a:p>
        </p:txBody>
      </p:sp>
    </p:spTree>
    <p:extLst>
      <p:ext uri="{BB962C8B-B14F-4D97-AF65-F5344CB8AC3E}">
        <p14:creationId xmlns:p14="http://schemas.microsoft.com/office/powerpoint/2010/main" val="3464981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are the strategies that can be employed to protect data?</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13</a:t>
            </a:fld>
            <a:endParaRPr lang="en-US"/>
          </a:p>
        </p:txBody>
      </p:sp>
    </p:spTree>
    <p:extLst>
      <p:ext uri="{BB962C8B-B14F-4D97-AF65-F5344CB8AC3E}">
        <p14:creationId xmlns:p14="http://schemas.microsoft.com/office/powerpoint/2010/main" val="418904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strategy we’ll talk about is simply just randomly</a:t>
            </a:r>
            <a:r>
              <a:rPr lang="en-US" baseline="0" dirty="0" smtClean="0"/>
              <a:t> shifting the locations. The advantage of this is that is relatively easy to do. There are plugins for QGIS that will do this. The disadvantage is that you lose the original location and it introduces error</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14</a:t>
            </a:fld>
            <a:endParaRPr lang="en-US"/>
          </a:p>
        </p:txBody>
      </p:sp>
    </p:spTree>
    <p:extLst>
      <p:ext uri="{BB962C8B-B14F-4D97-AF65-F5344CB8AC3E}">
        <p14:creationId xmlns:p14="http://schemas.microsoft.com/office/powerpoint/2010/main" val="134136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strategy is what’s known as an affine transformation. This is a</a:t>
            </a:r>
            <a:r>
              <a:rPr lang="en-US" baseline="0" dirty="0" smtClean="0"/>
              <a:t> systematic change to the data, changing the scale, rotating shifting a set distance. This is easy to do, but it’s also easy to undo if people know the parameters of the transformation. In some cases even if the exact parameters aren’t known, it’s still possible to deduce the types of transformation done if a set of points don’t match the geography on the ground (say points end up in the ocean or lake because of the transformation)</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15</a:t>
            </a:fld>
            <a:endParaRPr lang="en-US"/>
          </a:p>
        </p:txBody>
      </p:sp>
    </p:spTree>
    <p:extLst>
      <p:ext uri="{BB962C8B-B14F-4D97-AF65-F5344CB8AC3E}">
        <p14:creationId xmlns:p14="http://schemas.microsoft.com/office/powerpoint/2010/main" val="4176208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strategy is to just aggregate the data. So say for instance you have individual patient</a:t>
            </a:r>
            <a:r>
              <a:rPr lang="en-US" baseline="0" dirty="0" smtClean="0"/>
              <a:t> data you can just aggregate to mask individual data. This too is easy to do, but it does require sufficient number of data points. Finer data variations will be lost.</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16</a:t>
            </a:fld>
            <a:endParaRPr lang="en-US"/>
          </a:p>
        </p:txBody>
      </p:sp>
    </p:spTree>
    <p:extLst>
      <p:ext uri="{BB962C8B-B14F-4D97-AF65-F5344CB8AC3E}">
        <p14:creationId xmlns:p14="http://schemas.microsoft.com/office/powerpoint/2010/main" val="3473722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strategy is to </a:t>
            </a:r>
            <a:r>
              <a:rPr lang="en-US" dirty="0" err="1" smtClean="0"/>
              <a:t>despatialize</a:t>
            </a:r>
            <a:r>
              <a:rPr lang="en-US" dirty="0" smtClean="0"/>
              <a:t> the data. Simply remove the coordinate system that ties</a:t>
            </a:r>
            <a:r>
              <a:rPr lang="en-US" baseline="0" dirty="0" smtClean="0"/>
              <a:t> the data to the earth. It uses </a:t>
            </a:r>
            <a:r>
              <a:rPr lang="en-US" baseline="0" dirty="0" err="1" smtClean="0"/>
              <a:t>euclidean</a:t>
            </a:r>
            <a:r>
              <a:rPr lang="en-US" baseline="0" dirty="0" smtClean="0"/>
              <a:t> space instead of geographic space. This is simple, it keeps relative position and placement. On the downside though, you lose contextual data, so it won’t be possible to bring other data that might be helpful to look at (such as road networks or the surrounding landscape).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17</a:t>
            </a:fld>
            <a:endParaRPr lang="en-US"/>
          </a:p>
        </p:txBody>
      </p:sp>
    </p:spTree>
    <p:extLst>
      <p:ext uri="{BB962C8B-B14F-4D97-AF65-F5344CB8AC3E}">
        <p14:creationId xmlns:p14="http://schemas.microsoft.com/office/powerpoint/2010/main" val="2949478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Lastly there’s always, “do nothing”. You</a:t>
            </a:r>
            <a:r>
              <a:rPr lang="en-US" baseline="0" dirty="0" smtClean="0"/>
              <a:t> could make the decision to not collect or release the data. Another option would be to set up a cold room or on-site analysis only. This maintains all of the original spatial data. The disadvantage is that schemes like cold-room or on-site analysis can reduce accessibility to data which can limit social-spatial link and can be complicated to implement.</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18</a:t>
            </a:fld>
            <a:endParaRPr lang="en-US"/>
          </a:p>
        </p:txBody>
      </p:sp>
    </p:spTree>
    <p:extLst>
      <p:ext uri="{BB962C8B-B14F-4D97-AF65-F5344CB8AC3E}">
        <p14:creationId xmlns:p14="http://schemas.microsoft.com/office/powerpoint/2010/main" val="1139927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magic answer. It’s a matter of finding the technique that best suits your needs and the commitments made to</a:t>
            </a:r>
            <a:r>
              <a:rPr lang="en-US" baseline="0" dirty="0" smtClean="0"/>
              <a:t> respondents. </a:t>
            </a:r>
            <a:r>
              <a:rPr lang="en-US" dirty="0" smtClean="0"/>
              <a:t>It’s possible to think about the issue in terms of spatial integrity</a:t>
            </a:r>
            <a:r>
              <a:rPr lang="en-US" baseline="0" dirty="0" smtClean="0"/>
              <a:t> and disclosure risks. Making the decision on what approach to take is dependent on where on this spectrum you want to land. You can preserve spatial integrity or you can minimize risk of confidentiality breaches, but you can’t have both.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19</a:t>
            </a:fld>
            <a:endParaRPr lang="en-US"/>
          </a:p>
        </p:txBody>
      </p:sp>
    </p:spTree>
    <p:extLst>
      <p:ext uri="{BB962C8B-B14F-4D97-AF65-F5344CB8AC3E}">
        <p14:creationId xmlns:p14="http://schemas.microsoft.com/office/powerpoint/2010/main" val="3396889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presentation</a:t>
            </a:r>
            <a:r>
              <a:rPr lang="en-US" baseline="0" dirty="0" smtClean="0"/>
              <a:t> we’ll discuss issues of confidentiality and spatial tools as well as present strategies for protecting confidentiality.</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2</a:t>
            </a:fld>
            <a:endParaRPr lang="en-US"/>
          </a:p>
        </p:txBody>
      </p:sp>
    </p:spTree>
    <p:extLst>
      <p:ext uri="{BB962C8B-B14F-4D97-AF65-F5344CB8AC3E}">
        <p14:creationId xmlns:p14="http://schemas.microsoft.com/office/powerpoint/2010/main" val="1834187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article by Van Wey that I mentioned earlier has a quote that ignoring the issue is unacceptable.</a:t>
            </a:r>
            <a:r>
              <a:rPr lang="en-US" baseline="0" dirty="0" smtClean="0"/>
              <a:t> Something that often gets lost in the excitement over GIS is the issues around confidentiality. However, those who collect data must think about the confidentiality issues and make sure their informed consent agreements adequately describe the way data will and won’t be used. Data users also have a responsibility to ensure that any extra contextual analysis they do doesn’t increase the risk of deductive disclosure.</a:t>
            </a:r>
          </a:p>
        </p:txBody>
      </p:sp>
      <p:sp>
        <p:nvSpPr>
          <p:cNvPr id="4" name="Slide Number Placeholder 3"/>
          <p:cNvSpPr>
            <a:spLocks noGrp="1"/>
          </p:cNvSpPr>
          <p:nvPr>
            <p:ph type="sldNum" sz="quarter" idx="10"/>
          </p:nvPr>
        </p:nvSpPr>
        <p:spPr/>
        <p:txBody>
          <a:bodyPr/>
          <a:lstStyle/>
          <a:p>
            <a:fld id="{A0EB0119-94B6-46B4-BFB2-5FDA3A051DA8}" type="slidenum">
              <a:rPr lang="en-US" smtClean="0"/>
              <a:t>20</a:t>
            </a:fld>
            <a:endParaRPr lang="en-US"/>
          </a:p>
        </p:txBody>
      </p:sp>
    </p:spTree>
    <p:extLst>
      <p:ext uri="{BB962C8B-B14F-4D97-AF65-F5344CB8AC3E}">
        <p14:creationId xmlns:p14="http://schemas.microsoft.com/office/powerpoint/2010/main" val="830122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points are [READ</a:t>
            </a:r>
            <a:r>
              <a:rPr lang="en-US" baseline="0" dirty="0" smtClean="0"/>
              <a:t> SLIDE]</a:t>
            </a:r>
          </a:p>
          <a:p>
            <a:endParaRPr lang="en-US" baseline="0" dirty="0" smtClean="0"/>
          </a:p>
          <a:p>
            <a:r>
              <a:rPr lang="en-US" baseline="0" smtClean="0"/>
              <a:t>Any questions?</a:t>
            </a:r>
            <a:endParaRPr lang="en-US"/>
          </a:p>
        </p:txBody>
      </p:sp>
      <p:sp>
        <p:nvSpPr>
          <p:cNvPr id="4" name="Slide Number Placeholder 3"/>
          <p:cNvSpPr>
            <a:spLocks noGrp="1"/>
          </p:cNvSpPr>
          <p:nvPr>
            <p:ph type="sldNum" sz="quarter" idx="10"/>
          </p:nvPr>
        </p:nvSpPr>
        <p:spPr/>
        <p:txBody>
          <a:bodyPr/>
          <a:lstStyle/>
          <a:p>
            <a:fld id="{A0EB0119-94B6-46B4-BFB2-5FDA3A051DA8}" type="slidenum">
              <a:rPr lang="en-US" smtClean="0"/>
              <a:t>21</a:t>
            </a:fld>
            <a:endParaRPr lang="en-US"/>
          </a:p>
        </p:txBody>
      </p:sp>
    </p:spTree>
    <p:extLst>
      <p:ext uri="{BB962C8B-B14F-4D97-AF65-F5344CB8AC3E}">
        <p14:creationId xmlns:p14="http://schemas.microsoft.com/office/powerpoint/2010/main" val="3025658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start by talking about confidentiality</a:t>
            </a:r>
            <a:r>
              <a:rPr lang="en-US" baseline="0" dirty="0" smtClean="0"/>
              <a:t> and what I’m referring to. Put simply, confidentiality is the idea that it is important to protect the identity of individuals. This is a requirement of many informed consent agreements that people sign when we collect data. It’s also a pillar of ethical research.</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3</a:t>
            </a:fld>
            <a:endParaRPr lang="en-US"/>
          </a:p>
        </p:txBody>
      </p:sp>
    </p:spTree>
    <p:extLst>
      <p:ext uri="{BB962C8B-B14F-4D97-AF65-F5344CB8AC3E}">
        <p14:creationId xmlns:p14="http://schemas.microsoft.com/office/powerpoint/2010/main" val="3390884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a:t>
            </a:r>
            <a:r>
              <a:rPr lang="en-US" baseline="0" dirty="0" smtClean="0"/>
              <a:t> threats to confidentiality, one is overt disclosure. Overt disclosure is the the act of explicitly making data available that breaches confidentiality commitments. Such as releasing data files that contain an individual’s name and/or data. </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4</a:t>
            </a:fld>
            <a:endParaRPr lang="en-US"/>
          </a:p>
        </p:txBody>
      </p:sp>
    </p:spTree>
    <p:extLst>
      <p:ext uri="{BB962C8B-B14F-4D97-AF65-F5344CB8AC3E}">
        <p14:creationId xmlns:p14="http://schemas.microsoft.com/office/powerpoint/2010/main" val="3384070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way that confidentiality can be breached</a:t>
            </a:r>
            <a:r>
              <a:rPr lang="en-US" baseline="0" dirty="0" smtClean="0"/>
              <a:t> is through deductive disclosure. That the process of piecing together multiple pieces of the puzzle until a picture emerges. So for instance, let’s say there was a survey conducted and you knew if you knew that a person was 45 year old female that narrows down the list somewhat</a:t>
            </a:r>
          </a:p>
          <a:p>
            <a:r>
              <a:rPr lang="en-US" baseline="0" dirty="0" smtClean="0"/>
              <a:t>[ADVANCE SLIDE] then if you knew that she has 5 children that narrows it down even more [ADVANCE SLIDE] if you know that she works for General Electric in Delhi that makes it a little easier to potentially identify a person.</a:t>
            </a:r>
          </a:p>
          <a:p>
            <a:endParaRPr lang="en-US" baseline="0" dirty="0" smtClean="0"/>
          </a:p>
          <a:p>
            <a:r>
              <a:rPr lang="en-US" baseline="0" dirty="0" smtClean="0"/>
              <a:t>[ADVANCE SLIDE]</a:t>
            </a:r>
          </a:p>
          <a:p>
            <a:r>
              <a:rPr lang="en-US" baseline="0" dirty="0" smtClean="0"/>
              <a:t>If you add a geographic coordinate of where they live. [ADVANCE SLIDE] It’s almost the same as listing a name.</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5</a:t>
            </a:fld>
            <a:endParaRPr lang="en-US"/>
          </a:p>
        </p:txBody>
      </p:sp>
    </p:spTree>
    <p:extLst>
      <p:ext uri="{BB962C8B-B14F-4D97-AF65-F5344CB8AC3E}">
        <p14:creationId xmlns:p14="http://schemas.microsoft.com/office/powerpoint/2010/main" val="3883507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you add a spatial component to data it can be an overt disclosure of identifying information. At the very least it makes deductive disclosure easier. So what’s the answer? Should the spatial element be dropped?</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6</a:t>
            </a:fld>
            <a:endParaRPr lang="en-US"/>
          </a:p>
        </p:txBody>
      </p:sp>
    </p:spTree>
    <p:extLst>
      <p:ext uri="{BB962C8B-B14F-4D97-AF65-F5344CB8AC3E}">
        <p14:creationId xmlns:p14="http://schemas.microsoft.com/office/powerpoint/2010/main" val="2787840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an</a:t>
            </a:r>
            <a:r>
              <a:rPr lang="en-US" baseline="0" dirty="0" smtClean="0"/>
              <a:t> emerging recognition that there is a need to explicitly define issues of </a:t>
            </a:r>
            <a:r>
              <a:rPr lang="en-US" baseline="0" dirty="0" err="1" smtClean="0"/>
              <a:t>geoprivacy</a:t>
            </a:r>
            <a:r>
              <a:rPr lang="en-US" baseline="0" dirty="0" smtClean="0"/>
              <a:t>. </a:t>
            </a:r>
            <a:r>
              <a:rPr lang="en-US" baseline="0" dirty="0" err="1" smtClean="0"/>
              <a:t>Geoprivacy</a:t>
            </a:r>
            <a:r>
              <a:rPr lang="en-US" baseline="0" dirty="0" smtClean="0"/>
              <a:t> is a term coined to refer to “an individual’s right to prevent disclosure of the location of one’s home, workplace, daily activities or trips”</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7</a:t>
            </a:fld>
            <a:endParaRPr lang="en-US"/>
          </a:p>
        </p:txBody>
      </p:sp>
    </p:spTree>
    <p:extLst>
      <p:ext uri="{BB962C8B-B14F-4D97-AF65-F5344CB8AC3E}">
        <p14:creationId xmlns:p14="http://schemas.microsoft.com/office/powerpoint/2010/main" val="343188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people have thought about this issue of </a:t>
            </a:r>
            <a:r>
              <a:rPr lang="en-US" baseline="0" dirty="0" err="1" smtClean="0"/>
              <a:t>geoprivacy</a:t>
            </a:r>
            <a:r>
              <a:rPr lang="en-US" baseline="0" dirty="0" smtClean="0"/>
              <a:t>, there are 4 principles that have been laid out to guide people: [READ SLIDE]</a:t>
            </a:r>
          </a:p>
          <a:p>
            <a:endParaRPr lang="en-US" baseline="0" dirty="0" smtClean="0"/>
          </a:p>
          <a:p>
            <a:r>
              <a:rPr lang="en-US" baseline="0" dirty="0" smtClean="0"/>
              <a:t>I’ll talk about each of them</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8</a:t>
            </a:fld>
            <a:endParaRPr lang="en-US"/>
          </a:p>
        </p:txBody>
      </p:sp>
    </p:spTree>
    <p:extLst>
      <p:ext uri="{BB962C8B-B14F-4D97-AF65-F5344CB8AC3E}">
        <p14:creationId xmlns:p14="http://schemas.microsoft.com/office/powerpoint/2010/main" val="4055470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principle is the basic protection of confidentiality. This protection is fundamental to ethical research. Information that might lead to physical,</a:t>
            </a:r>
            <a:r>
              <a:rPr lang="en-US" baseline="0" dirty="0" smtClean="0"/>
              <a:t> emotional, financial or other harm.</a:t>
            </a:r>
          </a:p>
          <a:p>
            <a:endParaRPr lang="en-US" baseline="0" dirty="0" smtClean="0"/>
          </a:p>
          <a:p>
            <a:r>
              <a:rPr lang="en-US" baseline="0" dirty="0" smtClean="0"/>
              <a:t>It’s important to protect information that discloses identity</a:t>
            </a:r>
            <a:endParaRPr lang="en-US" dirty="0"/>
          </a:p>
        </p:txBody>
      </p:sp>
      <p:sp>
        <p:nvSpPr>
          <p:cNvPr id="4" name="Slide Number Placeholder 3"/>
          <p:cNvSpPr>
            <a:spLocks noGrp="1"/>
          </p:cNvSpPr>
          <p:nvPr>
            <p:ph type="sldNum" sz="quarter" idx="10"/>
          </p:nvPr>
        </p:nvSpPr>
        <p:spPr/>
        <p:txBody>
          <a:bodyPr/>
          <a:lstStyle/>
          <a:p>
            <a:fld id="{A0EB0119-94B6-46B4-BFB2-5FDA3A051DA8}" type="slidenum">
              <a:rPr lang="en-US" smtClean="0"/>
              <a:t>9</a:t>
            </a:fld>
            <a:endParaRPr lang="en-US"/>
          </a:p>
        </p:txBody>
      </p:sp>
    </p:spTree>
    <p:extLst>
      <p:ext uri="{BB962C8B-B14F-4D97-AF65-F5344CB8AC3E}">
        <p14:creationId xmlns:p14="http://schemas.microsoft.com/office/powerpoint/2010/main" val="2561807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724400"/>
            <a:ext cx="9144000" cy="2133600"/>
          </a:xfrm>
          <a:prstGeom prst="rect">
            <a:avLst/>
          </a:prstGeom>
          <a:solidFill>
            <a:schemeClr val="tx1"/>
          </a:solidFill>
          <a:ln w="9525">
            <a:solidFill>
              <a:schemeClr val="tx1"/>
            </a:solidFill>
            <a:miter lim="800000"/>
            <a:headEnd/>
            <a:tailEnd/>
          </a:ln>
          <a:effectLst/>
        </p:spPr>
        <p:txBody>
          <a:bodyPr wrap="none" anchor="ctr"/>
          <a:lstStyle/>
          <a:p>
            <a:pPr>
              <a:defRPr/>
            </a:pPr>
            <a:endParaRPr lang="en-US"/>
          </a:p>
        </p:txBody>
      </p:sp>
      <p:pic>
        <p:nvPicPr>
          <p:cNvPr id="5" name="Picture 5" descr="Vertical_RGB_60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600325" y="5010150"/>
            <a:ext cx="16732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10125" y="5010150"/>
            <a:ext cx="1447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685800" y="549275"/>
            <a:ext cx="7772400" cy="2184400"/>
          </a:xfrm>
        </p:spPr>
        <p:txBody>
          <a:bodyPr/>
          <a:lstStyle>
            <a:lvl1pPr algn="ctr">
              <a:defRPr sz="4000"/>
            </a:lvl1pPr>
          </a:lstStyle>
          <a:p>
            <a:r>
              <a:rPr lang="en-US" smtClean="0"/>
              <a:t>Click to edit Master title style</a:t>
            </a:r>
            <a:endParaRPr lang="en-US"/>
          </a:p>
        </p:txBody>
      </p:sp>
      <p:sp>
        <p:nvSpPr>
          <p:cNvPr id="4105" name="Rectangle 9"/>
          <p:cNvSpPr>
            <a:spLocks noGrp="1" noChangeArrowheads="1"/>
          </p:cNvSpPr>
          <p:nvPr>
            <p:ph type="subTitle" sz="quarter" idx="1"/>
          </p:nvPr>
        </p:nvSpPr>
        <p:spPr>
          <a:xfrm>
            <a:off x="1371600" y="3076575"/>
            <a:ext cx="6400800" cy="1752600"/>
          </a:xfrm>
        </p:spPr>
        <p:txBody>
          <a:bodyPr/>
          <a:lstStyle>
            <a:lvl1pPr marL="0" indent="0" algn="ctr">
              <a:spcBef>
                <a:spcPct val="0"/>
              </a:spcBef>
              <a:spcAft>
                <a:spcPct val="0"/>
              </a:spcAft>
              <a:buClrTx/>
              <a:buFontTx/>
              <a:buNone/>
              <a:defRPr sz="2400"/>
            </a:lvl1pPr>
          </a:lstStyle>
          <a:p>
            <a:r>
              <a:rPr lang="en-US" smtClean="0"/>
              <a:t>Click to edit Master subtitle style</a:t>
            </a:r>
            <a:endParaRPr lang="en-US"/>
          </a:p>
        </p:txBody>
      </p:sp>
    </p:spTree>
    <p:extLst>
      <p:ext uri="{BB962C8B-B14F-4D97-AF65-F5344CB8AC3E}">
        <p14:creationId xmlns:p14="http://schemas.microsoft.com/office/powerpoint/2010/main" val="3050378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328315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274638"/>
            <a:ext cx="1939925" cy="528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274638"/>
            <a:ext cx="5670550" cy="528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750036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2334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294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32471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18571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4821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1704020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3743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30303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22759271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127716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3473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164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5"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80715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3925" y="1600200"/>
            <a:ext cx="3805238"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1563" y="1600200"/>
            <a:ext cx="380523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6"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1571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8"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3801733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4"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54944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3"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2882345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6"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779872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fld id="{15C0D15D-A1E7-4EDF-805E-44F97818B5BF}" type="slidenum">
              <a:rPr lang="en-US" smtClean="0"/>
              <a:t>‹#›</a:t>
            </a:fld>
            <a:endParaRPr lang="en-US"/>
          </a:p>
        </p:txBody>
      </p:sp>
      <p:sp>
        <p:nvSpPr>
          <p:cNvPr id="6" name="Rectangle 7"/>
          <p:cNvSpPr>
            <a:spLocks noGrp="1" noChangeArrowheads="1"/>
          </p:cNvSpPr>
          <p:nvPr>
            <p:ph type="ftr" sz="quarter" idx="11"/>
          </p:nvPr>
        </p:nvSpPr>
        <p:spPr>
          <a:ln/>
        </p:spPr>
        <p:txBody>
          <a:bodyPr/>
          <a:lstStyle>
            <a:lvl1pPr>
              <a:defRPr/>
            </a:lvl1pPr>
          </a:lstStyle>
          <a:p>
            <a:endParaRPr lang="en-US"/>
          </a:p>
        </p:txBody>
      </p:sp>
    </p:spTree>
    <p:extLst>
      <p:ext uri="{BB962C8B-B14F-4D97-AF65-F5344CB8AC3E}">
        <p14:creationId xmlns:p14="http://schemas.microsoft.com/office/powerpoint/2010/main" val="14066624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133D8D"/>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pPr>
              <a:defRPr/>
            </a:pPr>
            <a:endParaRPr lang="en-US"/>
          </a:p>
        </p:txBody>
      </p:sp>
      <p:sp>
        <p:nvSpPr>
          <p:cNvPr id="1027" name="Rectangle 3"/>
          <p:cNvSpPr>
            <a:spLocks noGrp="1" noChangeArrowheads="1"/>
          </p:cNvSpPr>
          <p:nvPr>
            <p:ph type="title"/>
          </p:nvPr>
        </p:nvSpPr>
        <p:spPr bwMode="auto">
          <a:xfrm>
            <a:off x="923925" y="274638"/>
            <a:ext cx="7762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923925" y="1600200"/>
            <a:ext cx="77628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sldNum" sz="quarter" idx="4"/>
          </p:nvPr>
        </p:nvSpPr>
        <p:spPr bwMode="auto">
          <a:xfrm>
            <a:off x="228600" y="6124575"/>
            <a:ext cx="1066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solidFill>
                  <a:srgbClr val="969696"/>
                </a:solidFill>
              </a:defRPr>
            </a:lvl1pPr>
          </a:lstStyle>
          <a:p>
            <a:fld id="{15C0D15D-A1E7-4EDF-805E-44F97818B5BF}" type="slidenum">
              <a:rPr lang="en-US" smtClean="0"/>
              <a:t>‹#›</a:t>
            </a:fld>
            <a:endParaRPr lang="en-US"/>
          </a:p>
        </p:txBody>
      </p:sp>
      <p:sp>
        <p:nvSpPr>
          <p:cNvPr id="3078" name="Line 6"/>
          <p:cNvSpPr>
            <a:spLocks noChangeShapeType="1"/>
          </p:cNvSpPr>
          <p:nvPr/>
        </p:nvSpPr>
        <p:spPr bwMode="auto">
          <a:xfrm>
            <a:off x="1270000" y="6477000"/>
            <a:ext cx="7569200" cy="0"/>
          </a:xfrm>
          <a:prstGeom prst="line">
            <a:avLst/>
          </a:prstGeom>
          <a:noFill/>
          <a:ln w="9525">
            <a:solidFill>
              <a:schemeClr val="tx1"/>
            </a:solidFill>
            <a:round/>
            <a:headEnd/>
            <a:tailEnd/>
          </a:ln>
          <a:effectLst/>
        </p:spPr>
        <p:txBody>
          <a:bodyPr/>
          <a:lstStyle/>
          <a:p>
            <a:pPr>
              <a:defRPr/>
            </a:pPr>
            <a:endParaRPr lang="en-US"/>
          </a:p>
        </p:txBody>
      </p:sp>
      <p:sp>
        <p:nvSpPr>
          <p:cNvPr id="3079" name="Rectangle 7"/>
          <p:cNvSpPr>
            <a:spLocks noGrp="1" noChangeArrowheads="1"/>
          </p:cNvSpPr>
          <p:nvPr>
            <p:ph type="ftr" sz="quarter" idx="3"/>
          </p:nvPr>
        </p:nvSpPr>
        <p:spPr bwMode="auto">
          <a:xfrm>
            <a:off x="685800" y="6096000"/>
            <a:ext cx="4191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smtClean="0">
                <a:solidFill>
                  <a:srgbClr val="969696"/>
                </a:solidFill>
              </a:defRPr>
            </a:lvl1pPr>
          </a:lstStyle>
          <a:p>
            <a:endParaRPr lang="en-US"/>
          </a:p>
        </p:txBody>
      </p:sp>
      <p:pic>
        <p:nvPicPr>
          <p:cNvPr id="1032" name="Picture 8" descr="Vertical_RGB_600"/>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6580188" y="5829300"/>
            <a:ext cx="111601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descr="logo_2004"/>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950200" y="5829300"/>
            <a:ext cx="965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defRPr>
      </a:lvl2pPr>
      <a:lvl3pPr algn="l" rtl="0" eaLnBrk="1" fontAlgn="base" hangingPunct="1">
        <a:spcBef>
          <a:spcPct val="0"/>
        </a:spcBef>
        <a:spcAft>
          <a:spcPct val="0"/>
        </a:spcAft>
        <a:defRPr sz="3600" b="1">
          <a:solidFill>
            <a:schemeClr val="tx1"/>
          </a:solidFill>
          <a:latin typeface="Arial" charset="0"/>
        </a:defRPr>
      </a:lvl3pPr>
      <a:lvl4pPr algn="l" rtl="0" eaLnBrk="1" fontAlgn="base" hangingPunct="1">
        <a:spcBef>
          <a:spcPct val="0"/>
        </a:spcBef>
        <a:spcAft>
          <a:spcPct val="0"/>
        </a:spcAft>
        <a:defRPr sz="3600" b="1">
          <a:solidFill>
            <a:schemeClr val="tx1"/>
          </a:solidFill>
          <a:latin typeface="Arial" charset="0"/>
        </a:defRPr>
      </a:lvl4pPr>
      <a:lvl5pPr algn="l" rtl="0" eaLnBrk="1" fontAlgn="base" hangingPunct="1">
        <a:spcBef>
          <a:spcPct val="0"/>
        </a:spcBef>
        <a:spcAft>
          <a:spcPct val="0"/>
        </a:spcAft>
        <a:defRPr sz="3600" b="1">
          <a:solidFill>
            <a:schemeClr val="tx1"/>
          </a:solidFill>
          <a:latin typeface="Arial" charset="0"/>
        </a:defRPr>
      </a:lvl5pPr>
      <a:lvl6pPr marL="457200" algn="l" rtl="0" eaLnBrk="1" fontAlgn="base" hangingPunct="1">
        <a:spcBef>
          <a:spcPct val="0"/>
        </a:spcBef>
        <a:spcAft>
          <a:spcPct val="0"/>
        </a:spcAft>
        <a:defRPr sz="3600" b="1">
          <a:solidFill>
            <a:schemeClr val="tx1"/>
          </a:solidFill>
          <a:latin typeface="Arial" charset="0"/>
        </a:defRPr>
      </a:lvl6pPr>
      <a:lvl7pPr marL="914400" algn="l" rtl="0" eaLnBrk="1" fontAlgn="base" hangingPunct="1">
        <a:spcBef>
          <a:spcPct val="0"/>
        </a:spcBef>
        <a:spcAft>
          <a:spcPct val="0"/>
        </a:spcAft>
        <a:defRPr sz="3600" b="1">
          <a:solidFill>
            <a:schemeClr val="tx1"/>
          </a:solidFill>
          <a:latin typeface="Arial" charset="0"/>
        </a:defRPr>
      </a:lvl7pPr>
      <a:lvl8pPr marL="1371600" algn="l" rtl="0" eaLnBrk="1" fontAlgn="base" hangingPunct="1">
        <a:spcBef>
          <a:spcPct val="0"/>
        </a:spcBef>
        <a:spcAft>
          <a:spcPct val="0"/>
        </a:spcAft>
        <a:defRPr sz="3600" b="1">
          <a:solidFill>
            <a:schemeClr val="tx1"/>
          </a:solidFill>
          <a:latin typeface="Arial" charset="0"/>
        </a:defRPr>
      </a:lvl8pPr>
      <a:lvl9pPr marL="1828800" algn="l" rtl="0" eaLnBrk="1" fontAlgn="base" hangingPunct="1">
        <a:spcBef>
          <a:spcPct val="0"/>
        </a:spcBef>
        <a:spcAft>
          <a:spcPct val="0"/>
        </a:spcAft>
        <a:defRPr sz="3600" b="1">
          <a:solidFill>
            <a:schemeClr val="tx1"/>
          </a:solidFill>
          <a:latin typeface="Arial" charset="0"/>
        </a:defRPr>
      </a:lvl9pPr>
    </p:titleStyle>
    <p:bodyStyle>
      <a:lvl1pPr marL="342900" indent="-342900" algn="l" rtl="0" eaLnBrk="1" fontAlgn="base" hangingPunct="1">
        <a:spcBef>
          <a:spcPct val="20000"/>
        </a:spcBef>
        <a:spcAft>
          <a:spcPct val="20000"/>
        </a:spcAft>
        <a:buClr>
          <a:schemeClr val="hlink"/>
        </a:buClr>
        <a:buFont typeface="Wingdings" pitchFamily="2" charset="2"/>
        <a:buChar char="§"/>
        <a:defRPr sz="2600">
          <a:solidFill>
            <a:schemeClr val="tx1"/>
          </a:solidFill>
          <a:latin typeface="+mn-lt"/>
          <a:ea typeface="+mn-ea"/>
          <a:cs typeface="+mn-cs"/>
        </a:defRPr>
      </a:lvl1pPr>
      <a:lvl2pPr marL="742950" indent="-285750" algn="l" rtl="0" eaLnBrk="1" fontAlgn="base" hangingPunct="1">
        <a:spcBef>
          <a:spcPct val="20000"/>
        </a:spcBef>
        <a:spcAft>
          <a:spcPct val="20000"/>
        </a:spcAft>
        <a:buClr>
          <a:schemeClr val="hlink"/>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3pPr>
      <a:lvl4pPr marL="16002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4pPr>
      <a:lvl5pPr marL="20574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5pPr>
      <a:lvl6pPr marL="25146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6pPr>
      <a:lvl7pPr marL="29718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7pPr>
      <a:lvl8pPr marL="34290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8pPr>
      <a:lvl9pPr marL="3886200" indent="-228600" algn="l" rtl="0" eaLnBrk="1" fontAlgn="base" hangingPunct="1">
        <a:spcBef>
          <a:spcPct val="20000"/>
        </a:spcBef>
        <a:spcAft>
          <a:spcPct val="20000"/>
        </a:spcAft>
        <a:buClr>
          <a:schemeClr val="hlink"/>
        </a:buClr>
        <a:buFont typeface="Wingdings" pitchFamily="2" charset="2"/>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9.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0.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1.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t>Lesson </a:t>
            </a:r>
            <a:r>
              <a:rPr lang="en-US" dirty="0" smtClean="0"/>
              <a:t>5 Confidentiality</a:t>
            </a:r>
            <a:endParaRPr lang="en-US" dirty="0"/>
          </a:p>
        </p:txBody>
      </p:sp>
      <p:sp>
        <p:nvSpPr>
          <p:cNvPr id="3" name="Subtitle 2"/>
          <p:cNvSpPr>
            <a:spLocks noGrp="1"/>
          </p:cNvSpPr>
          <p:nvPr>
            <p:ph type="subTitle" sz="quarter" idx="1"/>
          </p:nvPr>
        </p:nvSpPr>
        <p:spPr/>
        <p:txBody>
          <a:bodyPr/>
          <a:lstStyle/>
          <a:p>
            <a:r>
              <a:rPr lang="en-US" dirty="0" smtClean="0"/>
              <a:t>MEASURE Evaluation</a:t>
            </a:r>
          </a:p>
          <a:p>
            <a:r>
              <a:rPr lang="en-US" dirty="0" smtClean="0"/>
              <a:t>PHFI Training of Trainers</a:t>
            </a:r>
          </a:p>
          <a:p>
            <a:r>
              <a:rPr lang="en-US" dirty="0" smtClean="0"/>
              <a:t>May 2011</a:t>
            </a:r>
            <a:endParaRPr lang="en-US" dirty="0"/>
          </a:p>
        </p:txBody>
      </p:sp>
    </p:spTree>
    <p:extLst>
      <p:ext uri="{BB962C8B-B14F-4D97-AF65-F5344CB8AC3E}">
        <p14:creationId xmlns:p14="http://schemas.microsoft.com/office/powerpoint/2010/main" val="2610282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Social-Spatial Linkage</a:t>
            </a:r>
            <a:endParaRPr lang="en-US" dirty="0"/>
          </a:p>
        </p:txBody>
      </p:sp>
      <p:sp>
        <p:nvSpPr>
          <p:cNvPr id="3" name="Content Placeholder 2"/>
          <p:cNvSpPr>
            <a:spLocks noGrp="1"/>
          </p:cNvSpPr>
          <p:nvPr>
            <p:ph idx="1"/>
          </p:nvPr>
        </p:nvSpPr>
        <p:spPr/>
        <p:txBody>
          <a:bodyPr/>
          <a:lstStyle/>
          <a:p>
            <a:r>
              <a:rPr lang="en-US" dirty="0"/>
              <a:t>All human activity takes place on earth</a:t>
            </a:r>
          </a:p>
          <a:p>
            <a:r>
              <a:rPr lang="en-US" dirty="0"/>
              <a:t>Understanding that adds context and perspective</a:t>
            </a:r>
          </a:p>
          <a:p>
            <a:r>
              <a:rPr lang="en-US" dirty="0"/>
              <a:t>Key to advancement of science</a:t>
            </a:r>
          </a:p>
          <a:p>
            <a:r>
              <a:rPr lang="en-US" dirty="0"/>
              <a:t>Essential for understanding the diffusion of behaviors</a:t>
            </a:r>
            <a:endParaRPr lang="en-US" dirty="0"/>
          </a:p>
        </p:txBody>
      </p:sp>
    </p:spTree>
    <p:extLst>
      <p:ext uri="{BB962C8B-B14F-4D97-AF65-F5344CB8AC3E}">
        <p14:creationId xmlns:p14="http://schemas.microsoft.com/office/powerpoint/2010/main" val="3048635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Data Sharing</a:t>
            </a:r>
            <a:endParaRPr lang="en-US" dirty="0"/>
          </a:p>
        </p:txBody>
      </p:sp>
      <p:sp>
        <p:nvSpPr>
          <p:cNvPr id="3" name="Content Placeholder 2"/>
          <p:cNvSpPr>
            <a:spLocks noGrp="1"/>
          </p:cNvSpPr>
          <p:nvPr>
            <p:ph idx="1"/>
          </p:nvPr>
        </p:nvSpPr>
        <p:spPr/>
        <p:txBody>
          <a:bodyPr/>
          <a:lstStyle/>
          <a:p>
            <a:r>
              <a:rPr lang="en-US" dirty="0"/>
              <a:t>Essential on both scientific and financial grounds</a:t>
            </a:r>
          </a:p>
          <a:p>
            <a:r>
              <a:rPr lang="en-US" dirty="0"/>
              <a:t>Provide access to data for other researchers</a:t>
            </a:r>
          </a:p>
          <a:p>
            <a:r>
              <a:rPr lang="en-US" dirty="0"/>
              <a:t>Condition of </a:t>
            </a:r>
            <a:r>
              <a:rPr lang="en-US" dirty="0" smtClean="0"/>
              <a:t>funders</a:t>
            </a:r>
            <a:endParaRPr lang="en-US" dirty="0"/>
          </a:p>
        </p:txBody>
      </p:sp>
    </p:spTree>
    <p:extLst>
      <p:ext uri="{BB962C8B-B14F-4D97-AF65-F5344CB8AC3E}">
        <p14:creationId xmlns:p14="http://schemas.microsoft.com/office/powerpoint/2010/main" val="707548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Data Preservation</a:t>
            </a:r>
            <a:endParaRPr lang="en-US" dirty="0"/>
          </a:p>
        </p:txBody>
      </p:sp>
      <p:sp>
        <p:nvSpPr>
          <p:cNvPr id="3" name="Content Placeholder 2"/>
          <p:cNvSpPr>
            <a:spLocks noGrp="1"/>
          </p:cNvSpPr>
          <p:nvPr>
            <p:ph idx="1"/>
          </p:nvPr>
        </p:nvSpPr>
        <p:spPr/>
        <p:txBody>
          <a:bodyPr/>
          <a:lstStyle/>
          <a:p>
            <a:r>
              <a:rPr lang="en-US" dirty="0"/>
              <a:t>Data available in the future</a:t>
            </a:r>
          </a:p>
          <a:p>
            <a:r>
              <a:rPr lang="en-US" dirty="0"/>
              <a:t>How long should data be deemed “sensitive”?</a:t>
            </a:r>
          </a:p>
          <a:p>
            <a:r>
              <a:rPr lang="en-US" dirty="0"/>
              <a:t>When, if ever, can it be released</a:t>
            </a:r>
            <a:endParaRPr lang="en-US" dirty="0"/>
          </a:p>
        </p:txBody>
      </p:sp>
    </p:spTree>
    <p:extLst>
      <p:ext uri="{BB962C8B-B14F-4D97-AF65-F5344CB8AC3E}">
        <p14:creationId xmlns:p14="http://schemas.microsoft.com/office/powerpoint/2010/main" val="270912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1267231"/>
            <a:ext cx="7762875" cy="1143000"/>
          </a:xfrm>
        </p:spPr>
        <p:txBody>
          <a:bodyPr/>
          <a:lstStyle/>
          <a:p>
            <a:r>
              <a:rPr lang="en-US" dirty="0" smtClean="0"/>
              <a:t>Strategies</a:t>
            </a:r>
            <a:endParaRPr lang="en-US" dirty="0"/>
          </a:p>
        </p:txBody>
      </p:sp>
      <p:pic>
        <p:nvPicPr>
          <p:cNvPr id="5" name="Picture 4"/>
          <p:cNvPicPr>
            <a:picLocks noChangeAspect="1"/>
          </p:cNvPicPr>
          <p:nvPr/>
        </p:nvPicPr>
        <p:blipFill rotWithShape="1">
          <a:blip r:embed="rId3"/>
          <a:srcRect b="4348"/>
          <a:stretch/>
        </p:blipFill>
        <p:spPr>
          <a:xfrm>
            <a:off x="0" y="1"/>
            <a:ext cx="9144000" cy="5658200"/>
          </a:xfrm>
          <a:prstGeom prst="rect">
            <a:avLst/>
          </a:prstGeom>
        </p:spPr>
      </p:pic>
    </p:spTree>
    <p:extLst>
      <p:ext uri="{BB962C8B-B14F-4D97-AF65-F5344CB8AC3E}">
        <p14:creationId xmlns:p14="http://schemas.microsoft.com/office/powerpoint/2010/main" val="418826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Random Perturbations</a:t>
            </a:r>
            <a:endParaRPr lang="en-US" dirty="0"/>
          </a:p>
        </p:txBody>
      </p:sp>
      <p:sp>
        <p:nvSpPr>
          <p:cNvPr id="4" name="Content Placeholder 3"/>
          <p:cNvSpPr>
            <a:spLocks noGrp="1"/>
          </p:cNvSpPr>
          <p:nvPr>
            <p:ph sz="half" idx="1"/>
          </p:nvPr>
        </p:nvSpPr>
        <p:spPr/>
        <p:txBody>
          <a:bodyPr/>
          <a:lstStyle/>
          <a:p>
            <a:r>
              <a:rPr lang="en-US" dirty="0"/>
              <a:t>Random shifting of point locations</a:t>
            </a:r>
          </a:p>
          <a:p>
            <a:r>
              <a:rPr lang="en-US" dirty="0"/>
              <a:t>Pros: Easy (relatively) to do</a:t>
            </a:r>
          </a:p>
          <a:p>
            <a:r>
              <a:rPr lang="en-US" dirty="0"/>
              <a:t>Cons: </a:t>
            </a:r>
            <a:r>
              <a:rPr lang="en-US" dirty="0" smtClean="0"/>
              <a:t>Lose </a:t>
            </a:r>
            <a:r>
              <a:rPr lang="en-US" dirty="0"/>
              <a:t>original </a:t>
            </a:r>
            <a:r>
              <a:rPr lang="en-US" dirty="0" smtClean="0"/>
              <a:t>location, introduces </a:t>
            </a:r>
            <a:r>
              <a:rPr lang="en-US" dirty="0"/>
              <a:t>error</a:t>
            </a:r>
            <a:endParaRPr lang="en-US" dirty="0"/>
          </a:p>
        </p:txBody>
      </p:sp>
      <p:pic>
        <p:nvPicPr>
          <p:cNvPr id="7" name="Picture 6"/>
          <p:cNvPicPr>
            <a:picLocks noChangeAspect="1"/>
          </p:cNvPicPr>
          <p:nvPr/>
        </p:nvPicPr>
        <p:blipFill>
          <a:blip r:embed="rId3"/>
          <a:stretch>
            <a:fillRect/>
          </a:stretch>
        </p:blipFill>
        <p:spPr>
          <a:xfrm>
            <a:off x="5562600" y="1981200"/>
            <a:ext cx="2540000" cy="2540000"/>
          </a:xfrm>
          <a:prstGeom prst="rect">
            <a:avLst/>
          </a:prstGeom>
        </p:spPr>
      </p:pic>
    </p:spTree>
    <p:extLst>
      <p:ext uri="{BB962C8B-B14F-4D97-AF65-F5344CB8AC3E}">
        <p14:creationId xmlns:p14="http://schemas.microsoft.com/office/powerpoint/2010/main" val="1510261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Affine Transformation</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a:t>Change scale</a:t>
            </a:r>
          </a:p>
          <a:p>
            <a:r>
              <a:rPr lang="en-US" dirty="0"/>
              <a:t>Rotate</a:t>
            </a:r>
          </a:p>
          <a:p>
            <a:r>
              <a:rPr lang="en-US" dirty="0"/>
              <a:t>Shift a set distance</a:t>
            </a:r>
          </a:p>
          <a:p>
            <a:r>
              <a:rPr lang="en-US" dirty="0"/>
              <a:t>Combination</a:t>
            </a:r>
          </a:p>
          <a:p>
            <a:r>
              <a:rPr lang="en-US" dirty="0"/>
              <a:t>Pros: Easy to do</a:t>
            </a:r>
          </a:p>
          <a:p>
            <a:r>
              <a:rPr lang="en-US" dirty="0"/>
              <a:t>Cons: Easy to undo, can impact some types of analysis</a:t>
            </a:r>
            <a:endParaRPr lang="en-US" dirty="0"/>
          </a:p>
        </p:txBody>
      </p:sp>
      <p:pic>
        <p:nvPicPr>
          <p:cNvPr id="5" name="Picture 4"/>
          <p:cNvPicPr>
            <a:picLocks noChangeAspect="1"/>
          </p:cNvPicPr>
          <p:nvPr/>
        </p:nvPicPr>
        <p:blipFill>
          <a:blip r:embed="rId3"/>
          <a:stretch>
            <a:fillRect/>
          </a:stretch>
        </p:blipFill>
        <p:spPr>
          <a:xfrm>
            <a:off x="6019800" y="1371600"/>
            <a:ext cx="2429813" cy="3987800"/>
          </a:xfrm>
          <a:prstGeom prst="rect">
            <a:avLst/>
          </a:prstGeom>
          <a:solidFill>
            <a:schemeClr val="tx1">
              <a:lumMod val="95000"/>
            </a:schemeClr>
          </a:solidFill>
        </p:spPr>
      </p:pic>
    </p:spTree>
    <p:extLst>
      <p:ext uri="{BB962C8B-B14F-4D97-AF65-F5344CB8AC3E}">
        <p14:creationId xmlns:p14="http://schemas.microsoft.com/office/powerpoint/2010/main" val="5729104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Aggregate</a:t>
            </a:r>
            <a:endParaRPr lang="en-US" dirty="0"/>
          </a:p>
        </p:txBody>
      </p:sp>
      <p:sp>
        <p:nvSpPr>
          <p:cNvPr id="3" name="Content Placeholder 2"/>
          <p:cNvSpPr>
            <a:spLocks noGrp="1"/>
          </p:cNvSpPr>
          <p:nvPr>
            <p:ph sz="half" idx="1"/>
          </p:nvPr>
        </p:nvSpPr>
        <p:spPr/>
        <p:txBody>
          <a:bodyPr>
            <a:normAutofit/>
          </a:bodyPr>
          <a:lstStyle/>
          <a:p>
            <a:r>
              <a:rPr lang="en-US" dirty="0"/>
              <a:t>Point locations are aggregated to higher unit of analysis</a:t>
            </a:r>
          </a:p>
          <a:p>
            <a:r>
              <a:rPr lang="en-US" dirty="0"/>
              <a:t>Pros: Easy to do</a:t>
            </a:r>
          </a:p>
          <a:p>
            <a:r>
              <a:rPr lang="en-US" dirty="0"/>
              <a:t>Cons: Requires sufficient data points, Finer data variations will be </a:t>
            </a:r>
            <a:r>
              <a:rPr lang="en-US" dirty="0" smtClean="0"/>
              <a:t>lost</a:t>
            </a:r>
            <a:endParaRPr lang="en-US" dirty="0"/>
          </a:p>
        </p:txBody>
      </p:sp>
      <p:pic>
        <p:nvPicPr>
          <p:cNvPr id="5" name="Picture 4"/>
          <p:cNvPicPr>
            <a:picLocks noChangeAspect="1"/>
          </p:cNvPicPr>
          <p:nvPr/>
        </p:nvPicPr>
        <p:blipFill>
          <a:blip r:embed="rId3"/>
          <a:stretch>
            <a:fillRect/>
          </a:stretch>
        </p:blipFill>
        <p:spPr>
          <a:xfrm>
            <a:off x="5334000" y="1676400"/>
            <a:ext cx="2969051" cy="3835400"/>
          </a:xfrm>
          <a:prstGeom prst="rect">
            <a:avLst/>
          </a:prstGeom>
          <a:solidFill>
            <a:srgbClr val="F2F2F2"/>
          </a:solidFill>
        </p:spPr>
      </p:pic>
    </p:spTree>
    <p:extLst>
      <p:ext uri="{BB962C8B-B14F-4D97-AF65-F5344CB8AC3E}">
        <p14:creationId xmlns:p14="http://schemas.microsoft.com/office/powerpoint/2010/main" val="2395619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Despatialize</a:t>
            </a:r>
            <a:endParaRPr lang="en-US" dirty="0"/>
          </a:p>
        </p:txBody>
      </p:sp>
      <p:sp>
        <p:nvSpPr>
          <p:cNvPr id="3" name="Content Placeholder 2"/>
          <p:cNvSpPr>
            <a:spLocks noGrp="1"/>
          </p:cNvSpPr>
          <p:nvPr>
            <p:ph sz="half" idx="1"/>
          </p:nvPr>
        </p:nvSpPr>
        <p:spPr/>
        <p:txBody>
          <a:bodyPr>
            <a:normAutofit fontScale="92500"/>
          </a:bodyPr>
          <a:lstStyle/>
          <a:p>
            <a:r>
              <a:rPr lang="en-US" dirty="0"/>
              <a:t>Remove Coordinate System</a:t>
            </a:r>
          </a:p>
          <a:p>
            <a:r>
              <a:rPr lang="en-US" dirty="0"/>
              <a:t>Use Euclidean space</a:t>
            </a:r>
          </a:p>
          <a:p>
            <a:r>
              <a:rPr lang="en-US" dirty="0"/>
              <a:t>Pros: Simple, keeps relative position and placement</a:t>
            </a:r>
          </a:p>
          <a:p>
            <a:r>
              <a:rPr lang="en-US" dirty="0"/>
              <a:t>Cons: </a:t>
            </a:r>
            <a:r>
              <a:rPr lang="en-US" dirty="0" smtClean="0"/>
              <a:t>Loses </a:t>
            </a:r>
            <a:r>
              <a:rPr lang="en-US" dirty="0"/>
              <a:t>contextual data</a:t>
            </a:r>
            <a:endParaRPr lang="en-US" dirty="0"/>
          </a:p>
        </p:txBody>
      </p:sp>
      <p:pic>
        <p:nvPicPr>
          <p:cNvPr id="6" name="Picture 5"/>
          <p:cNvPicPr>
            <a:picLocks noChangeAspect="1"/>
          </p:cNvPicPr>
          <p:nvPr/>
        </p:nvPicPr>
        <p:blipFill>
          <a:blip r:embed="rId3"/>
          <a:stretch>
            <a:fillRect/>
          </a:stretch>
        </p:blipFill>
        <p:spPr>
          <a:xfrm>
            <a:off x="5257800" y="914400"/>
            <a:ext cx="3428253" cy="3962400"/>
          </a:xfrm>
          <a:prstGeom prst="rect">
            <a:avLst/>
          </a:prstGeom>
          <a:solidFill>
            <a:srgbClr val="F2F2F2"/>
          </a:solidFill>
        </p:spPr>
      </p:pic>
    </p:spTree>
    <p:extLst>
      <p:ext uri="{BB962C8B-B14F-4D97-AF65-F5344CB8AC3E}">
        <p14:creationId xmlns:p14="http://schemas.microsoft.com/office/powerpoint/2010/main" val="1262508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Nothing</a:t>
            </a:r>
            <a:endParaRPr lang="en-US" dirty="0"/>
          </a:p>
        </p:txBody>
      </p:sp>
      <p:sp>
        <p:nvSpPr>
          <p:cNvPr id="3" name="Content Placeholder 2"/>
          <p:cNvSpPr>
            <a:spLocks noGrp="1"/>
          </p:cNvSpPr>
          <p:nvPr>
            <p:ph sz="half" idx="1"/>
          </p:nvPr>
        </p:nvSpPr>
        <p:spPr/>
        <p:txBody>
          <a:bodyPr>
            <a:normAutofit fontScale="85000" lnSpcReduction="10000"/>
          </a:bodyPr>
          <a:lstStyle/>
          <a:p>
            <a:r>
              <a:rPr lang="en-US" dirty="0"/>
              <a:t>Do not collect or release data</a:t>
            </a:r>
          </a:p>
          <a:p>
            <a:r>
              <a:rPr lang="en-US" dirty="0"/>
              <a:t>Cold room or on-site analysis only</a:t>
            </a:r>
          </a:p>
          <a:p>
            <a:r>
              <a:rPr lang="en-US" dirty="0"/>
              <a:t>Pros: Maintains all of the original spatial </a:t>
            </a:r>
            <a:r>
              <a:rPr lang="en-US" dirty="0" smtClean="0"/>
              <a:t>data</a:t>
            </a:r>
            <a:endParaRPr lang="en-US" dirty="0"/>
          </a:p>
          <a:p>
            <a:r>
              <a:rPr lang="en-US" dirty="0"/>
              <a:t>Cons: Complicated, limits data sharing, limits social-spatial link</a:t>
            </a:r>
            <a:endParaRPr lang="en-US" dirty="0"/>
          </a:p>
        </p:txBody>
      </p:sp>
      <p:sp>
        <p:nvSpPr>
          <p:cNvPr id="5" name="Rectangle 4"/>
          <p:cNvSpPr/>
          <p:nvPr/>
        </p:nvSpPr>
        <p:spPr>
          <a:xfrm>
            <a:off x="5562600" y="1600200"/>
            <a:ext cx="3124200" cy="3962400"/>
          </a:xfrm>
          <a:prstGeom prst="rect">
            <a:avLst/>
          </a:prstGeom>
          <a:solidFill>
            <a:srgbClr val="F2F2F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10264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81000" y="228600"/>
            <a:ext cx="8305800" cy="5154992"/>
          </a:xfrm>
          <a:prstGeom prst="rect">
            <a:avLst/>
          </a:prstGeom>
          <a:solidFill>
            <a:srgbClr val="F2F2F2"/>
          </a:solidFill>
        </p:spPr>
      </p:pic>
    </p:spTree>
    <p:extLst>
      <p:ext uri="{BB962C8B-B14F-4D97-AF65-F5344CB8AC3E}">
        <p14:creationId xmlns:p14="http://schemas.microsoft.com/office/powerpoint/2010/main" val="3233380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a:t>
            </a:r>
            <a:endParaRPr lang="en-US" dirty="0"/>
          </a:p>
        </p:txBody>
      </p:sp>
      <p:sp>
        <p:nvSpPr>
          <p:cNvPr id="3" name="Content Placeholder 2"/>
          <p:cNvSpPr>
            <a:spLocks noGrp="1"/>
          </p:cNvSpPr>
          <p:nvPr>
            <p:ph idx="1"/>
          </p:nvPr>
        </p:nvSpPr>
        <p:spPr/>
        <p:txBody>
          <a:bodyPr/>
          <a:lstStyle/>
          <a:p>
            <a:r>
              <a:rPr lang="en-US" dirty="0" smtClean="0"/>
              <a:t>Discuss issues of confidentiality and spatial tools</a:t>
            </a:r>
          </a:p>
          <a:p>
            <a:r>
              <a:rPr lang="en-US" dirty="0" smtClean="0"/>
              <a:t>Present strategies for protecting confidentiality</a:t>
            </a:r>
            <a:endParaRPr lang="en-US" dirty="0"/>
          </a:p>
        </p:txBody>
      </p:sp>
    </p:spTree>
    <p:extLst>
      <p:ext uri="{BB962C8B-B14F-4D97-AF65-F5344CB8AC3E}">
        <p14:creationId xmlns:p14="http://schemas.microsoft.com/office/powerpoint/2010/main" val="61531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“Ignoring is unacceptable”</a:t>
            </a:r>
            <a:endParaRPr lang="en-US" dirty="0"/>
          </a:p>
        </p:txBody>
      </p:sp>
      <p:sp>
        <p:nvSpPr>
          <p:cNvPr id="3" name="Content Placeholder 2"/>
          <p:cNvSpPr>
            <a:spLocks noGrp="1"/>
          </p:cNvSpPr>
          <p:nvPr>
            <p:ph idx="1"/>
          </p:nvPr>
        </p:nvSpPr>
        <p:spPr/>
        <p:txBody>
          <a:bodyPr/>
          <a:lstStyle/>
          <a:p>
            <a:r>
              <a:rPr lang="en-US" dirty="0" smtClean="0"/>
              <a:t>Can get lost in the excitement about GIS</a:t>
            </a:r>
          </a:p>
          <a:p>
            <a:r>
              <a:rPr lang="en-US" dirty="0" smtClean="0"/>
              <a:t>Those who collect data must think about the confidentiality issues</a:t>
            </a:r>
          </a:p>
          <a:p>
            <a:r>
              <a:rPr lang="en-US" dirty="0" smtClean="0"/>
              <a:t>Data users must also think about how their analysis may increase the risk of deductive disclosure.</a:t>
            </a:r>
            <a:endParaRPr lang="en-US" dirty="0"/>
          </a:p>
        </p:txBody>
      </p:sp>
    </p:spTree>
    <p:extLst>
      <p:ext uri="{BB962C8B-B14F-4D97-AF65-F5344CB8AC3E}">
        <p14:creationId xmlns:p14="http://schemas.microsoft.com/office/powerpoint/2010/main" val="3333048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dirty="0" smtClean="0"/>
              <a:t>Confidentiality issues arise when spatial context is included in data.</a:t>
            </a:r>
          </a:p>
          <a:p>
            <a:r>
              <a:rPr lang="en-US" dirty="0" smtClean="0"/>
              <a:t>It’s important to protect confidentiality. People have an expectation that their identities are protected.</a:t>
            </a:r>
          </a:p>
          <a:p>
            <a:r>
              <a:rPr lang="en-US" dirty="0" smtClean="0"/>
              <a:t>There are strategies that can preserve confidentiality, but there is no “one-size-fits-all solution” </a:t>
            </a:r>
            <a:endParaRPr lang="en-US" dirty="0"/>
          </a:p>
        </p:txBody>
      </p:sp>
    </p:spTree>
    <p:extLst>
      <p:ext uri="{BB962C8B-B14F-4D97-AF65-F5344CB8AC3E}">
        <p14:creationId xmlns:p14="http://schemas.microsoft.com/office/powerpoint/2010/main" val="2283986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Confidentiality</a:t>
            </a:r>
            <a:endParaRPr lang="en-US" dirty="0"/>
          </a:p>
        </p:txBody>
      </p:sp>
      <p:sp>
        <p:nvSpPr>
          <p:cNvPr id="3" name="Content Placeholder 2"/>
          <p:cNvSpPr>
            <a:spLocks noGrp="1"/>
          </p:cNvSpPr>
          <p:nvPr>
            <p:ph idx="1"/>
          </p:nvPr>
        </p:nvSpPr>
        <p:spPr/>
        <p:txBody>
          <a:bodyPr/>
          <a:lstStyle/>
          <a:p>
            <a:r>
              <a:rPr lang="en-US" dirty="0" smtClean="0"/>
              <a:t>Protecting identity of individuals</a:t>
            </a:r>
          </a:p>
          <a:p>
            <a:r>
              <a:rPr lang="en-US" dirty="0" smtClean="0"/>
              <a:t>Requirement</a:t>
            </a:r>
          </a:p>
          <a:p>
            <a:pPr lvl="1"/>
            <a:r>
              <a:rPr lang="en-US" dirty="0" smtClean="0"/>
              <a:t>Informed consent agreements</a:t>
            </a:r>
          </a:p>
          <a:p>
            <a:pPr lvl="1"/>
            <a:r>
              <a:rPr lang="en-US" dirty="0" smtClean="0"/>
              <a:t>Ethical research</a:t>
            </a:r>
          </a:p>
          <a:p>
            <a:endParaRPr lang="en-US" dirty="0" smtClean="0"/>
          </a:p>
        </p:txBody>
      </p:sp>
    </p:spTree>
    <p:extLst>
      <p:ext uri="{BB962C8B-B14F-4D97-AF65-F5344CB8AC3E}">
        <p14:creationId xmlns:p14="http://schemas.microsoft.com/office/powerpoint/2010/main" val="1796736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p:txBody>
          <a:bodyPr/>
          <a:lstStyle/>
          <a:p>
            <a:pPr marL="0" indent="0">
              <a:buNone/>
            </a:pPr>
            <a:endParaRPr lang="en-US" dirty="0"/>
          </a:p>
          <a:p>
            <a:pPr marL="0" indent="0">
              <a:buNone/>
            </a:pPr>
            <a:r>
              <a:rPr lang="en-US" dirty="0" smtClean="0"/>
              <a:t>The act of explicitly making data available that breaches confidentiality commitments.</a:t>
            </a:r>
            <a:endParaRPr lang="en-US" dirty="0"/>
          </a:p>
        </p:txBody>
      </p:sp>
      <p:sp>
        <p:nvSpPr>
          <p:cNvPr id="7" name="Title 6"/>
          <p:cNvSpPr>
            <a:spLocks noGrp="1"/>
          </p:cNvSpPr>
          <p:nvPr>
            <p:ph type="title"/>
          </p:nvPr>
        </p:nvSpPr>
        <p:spPr/>
        <p:txBody>
          <a:bodyPr/>
          <a:lstStyle/>
          <a:p>
            <a:r>
              <a:rPr lang="en-US" dirty="0" smtClean="0"/>
              <a:t>Overt disclosure</a:t>
            </a:r>
            <a:endParaRPr lang="en-US" dirty="0"/>
          </a:p>
        </p:txBody>
      </p:sp>
      <p:pic>
        <p:nvPicPr>
          <p:cNvPr id="8" name="Picture 7"/>
          <p:cNvPicPr>
            <a:picLocks noChangeAspect="1"/>
          </p:cNvPicPr>
          <p:nvPr/>
        </p:nvPicPr>
        <p:blipFill>
          <a:blip r:embed="rId3"/>
          <a:stretch>
            <a:fillRect/>
          </a:stretch>
        </p:blipFill>
        <p:spPr>
          <a:xfrm>
            <a:off x="5867400" y="1676400"/>
            <a:ext cx="2656390" cy="3886200"/>
          </a:xfrm>
          <a:prstGeom prst="rect">
            <a:avLst/>
          </a:prstGeom>
        </p:spPr>
      </p:pic>
    </p:spTree>
    <p:extLst>
      <p:ext uri="{BB962C8B-B14F-4D97-AF65-F5344CB8AC3E}">
        <p14:creationId xmlns:p14="http://schemas.microsoft.com/office/powerpoint/2010/main" val="3117207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Deductive Disclosure</a:t>
            </a:r>
            <a:endParaRPr lang="en-US" dirty="0"/>
          </a:p>
        </p:txBody>
      </p:sp>
      <p:sp>
        <p:nvSpPr>
          <p:cNvPr id="5" name="Rectangle 4"/>
          <p:cNvSpPr/>
          <p:nvPr/>
        </p:nvSpPr>
        <p:spPr>
          <a:xfrm>
            <a:off x="457200" y="1371600"/>
            <a:ext cx="2133600" cy="23622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2000" dirty="0" smtClean="0">
                <a:solidFill>
                  <a:schemeClr val="bg1">
                    <a:lumMod val="50000"/>
                  </a:schemeClr>
                </a:solidFill>
              </a:rPr>
              <a:t>45 year old female</a:t>
            </a:r>
            <a:endParaRPr lang="en-US" sz="2000" dirty="0">
              <a:solidFill>
                <a:schemeClr val="bg1">
                  <a:lumMod val="50000"/>
                </a:schemeClr>
              </a:solidFill>
            </a:endParaRPr>
          </a:p>
        </p:txBody>
      </p:sp>
      <p:sp>
        <p:nvSpPr>
          <p:cNvPr id="8" name="Rectangle 7"/>
          <p:cNvSpPr/>
          <p:nvPr/>
        </p:nvSpPr>
        <p:spPr>
          <a:xfrm>
            <a:off x="3429000" y="1371600"/>
            <a:ext cx="2133600" cy="23622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2000" dirty="0" smtClean="0">
                <a:solidFill>
                  <a:srgbClr val="004040"/>
                </a:solidFill>
              </a:rPr>
              <a:t>45 year old female</a:t>
            </a:r>
          </a:p>
          <a:p>
            <a:pPr algn="ctr"/>
            <a:endParaRPr lang="en-US" sz="2000" dirty="0" smtClean="0">
              <a:solidFill>
                <a:srgbClr val="004040"/>
              </a:solidFill>
            </a:endParaRPr>
          </a:p>
          <a:p>
            <a:pPr algn="ctr"/>
            <a:r>
              <a:rPr lang="en-US" sz="2000" dirty="0" smtClean="0">
                <a:solidFill>
                  <a:srgbClr val="004040"/>
                </a:solidFill>
              </a:rPr>
              <a:t>Has 5 children</a:t>
            </a:r>
            <a:endParaRPr lang="en-US" sz="2000" dirty="0">
              <a:solidFill>
                <a:srgbClr val="004040"/>
              </a:solidFill>
            </a:endParaRPr>
          </a:p>
          <a:p>
            <a:pPr algn="ctr"/>
            <a:endParaRPr lang="en-US" sz="2000" dirty="0" smtClean="0">
              <a:solidFill>
                <a:srgbClr val="004040"/>
              </a:solidFill>
            </a:endParaRPr>
          </a:p>
          <a:p>
            <a:pPr algn="ctr"/>
            <a:endParaRPr lang="en-US" sz="2000" dirty="0">
              <a:solidFill>
                <a:srgbClr val="004040"/>
              </a:solidFill>
            </a:endParaRPr>
          </a:p>
        </p:txBody>
      </p:sp>
      <p:sp>
        <p:nvSpPr>
          <p:cNvPr id="9" name="Rectangle 8"/>
          <p:cNvSpPr/>
          <p:nvPr/>
        </p:nvSpPr>
        <p:spPr>
          <a:xfrm>
            <a:off x="6400800" y="1371600"/>
            <a:ext cx="2133600" cy="23622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dirty="0">
                <a:solidFill>
                  <a:srgbClr val="004040"/>
                </a:solidFill>
              </a:rPr>
              <a:t>45 </a:t>
            </a:r>
            <a:r>
              <a:rPr lang="en-US" dirty="0" smtClean="0">
                <a:solidFill>
                  <a:srgbClr val="004040"/>
                </a:solidFill>
              </a:rPr>
              <a:t>year old female</a:t>
            </a:r>
            <a:endParaRPr lang="en-US" dirty="0">
              <a:solidFill>
                <a:srgbClr val="004040"/>
              </a:solidFill>
            </a:endParaRPr>
          </a:p>
          <a:p>
            <a:pPr algn="ctr"/>
            <a:endParaRPr lang="en-US" dirty="0">
              <a:solidFill>
                <a:srgbClr val="004040"/>
              </a:solidFill>
            </a:endParaRPr>
          </a:p>
          <a:p>
            <a:pPr algn="ctr"/>
            <a:r>
              <a:rPr lang="en-US" dirty="0">
                <a:solidFill>
                  <a:srgbClr val="004040"/>
                </a:solidFill>
              </a:rPr>
              <a:t>Has 5 children</a:t>
            </a:r>
          </a:p>
          <a:p>
            <a:pPr algn="ctr"/>
            <a:endParaRPr lang="en-US" dirty="0">
              <a:solidFill>
                <a:srgbClr val="004040"/>
              </a:solidFill>
            </a:endParaRPr>
          </a:p>
          <a:p>
            <a:pPr algn="ctr"/>
            <a:r>
              <a:rPr lang="en-US" dirty="0" smtClean="0">
                <a:solidFill>
                  <a:srgbClr val="004040"/>
                </a:solidFill>
              </a:rPr>
              <a:t>Works for General Electric in Delhi</a:t>
            </a:r>
            <a:endParaRPr lang="en-US" dirty="0">
              <a:solidFill>
                <a:srgbClr val="004040"/>
              </a:solidFill>
            </a:endParaRPr>
          </a:p>
        </p:txBody>
      </p:sp>
      <p:sp>
        <p:nvSpPr>
          <p:cNvPr id="10" name="TextBox 9"/>
          <p:cNvSpPr txBox="1"/>
          <p:nvPr/>
        </p:nvSpPr>
        <p:spPr>
          <a:xfrm>
            <a:off x="762000" y="4648200"/>
            <a:ext cx="2221356" cy="369332"/>
          </a:xfrm>
          <a:prstGeom prst="rect">
            <a:avLst/>
          </a:prstGeom>
          <a:noFill/>
        </p:spPr>
        <p:txBody>
          <a:bodyPr wrap="none" rtlCol="0">
            <a:spAutoFit/>
          </a:bodyPr>
          <a:lstStyle/>
          <a:p>
            <a:r>
              <a:rPr lang="en-US" dirty="0" smtClean="0"/>
              <a:t>28.67171, 77.21211</a:t>
            </a:r>
            <a:endParaRPr lang="en-US" dirty="0"/>
          </a:p>
        </p:txBody>
      </p:sp>
      <p:grpSp>
        <p:nvGrpSpPr>
          <p:cNvPr id="13" name="Group 12"/>
          <p:cNvGrpSpPr/>
          <p:nvPr/>
        </p:nvGrpSpPr>
        <p:grpSpPr>
          <a:xfrm>
            <a:off x="3048000" y="1219200"/>
            <a:ext cx="3848533" cy="4165600"/>
            <a:chOff x="3048000" y="1219200"/>
            <a:chExt cx="3848533" cy="4165600"/>
          </a:xfrm>
        </p:grpSpPr>
        <p:pic>
          <p:nvPicPr>
            <p:cNvPr id="11" name="Picture 10" descr="Screen shot 2011-05-24 at 7.31.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1219200"/>
              <a:ext cx="3848533" cy="4165600"/>
            </a:xfrm>
            <a:prstGeom prst="rect">
              <a:avLst/>
            </a:prstGeom>
          </p:spPr>
        </p:pic>
        <p:sp>
          <p:nvSpPr>
            <p:cNvPr id="12" name="Left Arrow 11"/>
            <p:cNvSpPr/>
            <p:nvPr/>
          </p:nvSpPr>
          <p:spPr>
            <a:xfrm rot="18600459">
              <a:off x="5017845" y="2447417"/>
              <a:ext cx="1927709" cy="670134"/>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477032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Spatial Data</a:t>
            </a:r>
            <a:endParaRPr lang="en-US" dirty="0"/>
          </a:p>
        </p:txBody>
      </p:sp>
      <p:sp>
        <p:nvSpPr>
          <p:cNvPr id="4" name="Content Placeholder 3"/>
          <p:cNvSpPr>
            <a:spLocks noGrp="1"/>
          </p:cNvSpPr>
          <p:nvPr>
            <p:ph sz="half" idx="1"/>
          </p:nvPr>
        </p:nvSpPr>
        <p:spPr/>
        <p:txBody>
          <a:bodyPr/>
          <a:lstStyle/>
          <a:p>
            <a:r>
              <a:rPr lang="en-US" dirty="0" smtClean="0"/>
              <a:t>Overt disclosure</a:t>
            </a:r>
          </a:p>
          <a:p>
            <a:r>
              <a:rPr lang="en-US" dirty="0" smtClean="0"/>
              <a:t>Makes deductive disclosure easier</a:t>
            </a:r>
            <a:endParaRPr lang="en-US" dirty="0"/>
          </a:p>
        </p:txBody>
      </p:sp>
      <p:pic>
        <p:nvPicPr>
          <p:cNvPr id="6" name="Picture 5"/>
          <p:cNvPicPr>
            <a:picLocks noChangeAspect="1"/>
          </p:cNvPicPr>
          <p:nvPr/>
        </p:nvPicPr>
        <p:blipFill>
          <a:blip r:embed="rId3"/>
          <a:stretch>
            <a:fillRect/>
          </a:stretch>
        </p:blipFill>
        <p:spPr>
          <a:xfrm>
            <a:off x="5029200" y="838200"/>
            <a:ext cx="3172716" cy="4724400"/>
          </a:xfrm>
          <a:prstGeom prst="rect">
            <a:avLst/>
          </a:prstGeom>
        </p:spPr>
      </p:pic>
    </p:spTree>
    <p:extLst>
      <p:ext uri="{BB962C8B-B14F-4D97-AF65-F5344CB8AC3E}">
        <p14:creationId xmlns:p14="http://schemas.microsoft.com/office/powerpoint/2010/main" val="3864688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Geoprivacy</a:t>
            </a:r>
            <a:endParaRPr lang="en-US" dirty="0"/>
          </a:p>
        </p:txBody>
      </p:sp>
      <p:sp>
        <p:nvSpPr>
          <p:cNvPr id="3" name="Content Placeholder 2"/>
          <p:cNvSpPr>
            <a:spLocks noGrp="1"/>
          </p:cNvSpPr>
          <p:nvPr>
            <p:ph sz="half" idx="1"/>
          </p:nvPr>
        </p:nvSpPr>
        <p:spPr/>
        <p:txBody>
          <a:bodyPr/>
          <a:lstStyle/>
          <a:p>
            <a:pPr marL="0" indent="0">
              <a:buNone/>
            </a:pPr>
            <a:r>
              <a:rPr lang="en-US" sz="2400" dirty="0"/>
              <a:t>“[an] individual’s right to prevent disclosure of the location of one’s home, workplace, daily activities or trips.”</a:t>
            </a:r>
          </a:p>
          <a:p>
            <a:pPr marL="0" indent="0">
              <a:buNone/>
            </a:pPr>
            <a:endParaRPr lang="en-US" sz="1600" i="1" dirty="0" smtClean="0"/>
          </a:p>
          <a:p>
            <a:pPr marL="0" indent="0">
              <a:buNone/>
            </a:pPr>
            <a:r>
              <a:rPr lang="en-US" sz="1600" i="1" dirty="0" smtClean="0"/>
              <a:t>Protection </a:t>
            </a:r>
            <a:r>
              <a:rPr lang="en-US" sz="1600" i="1" dirty="0"/>
              <a:t>of </a:t>
            </a:r>
            <a:r>
              <a:rPr lang="en-US" sz="1600" i="1" dirty="0" err="1"/>
              <a:t>geoprivacy</a:t>
            </a:r>
            <a:r>
              <a:rPr lang="en-US" sz="1600" i="1" dirty="0"/>
              <a:t> and accuracy of Spatial Information: How Effective are Geographical Masks?</a:t>
            </a:r>
          </a:p>
          <a:p>
            <a:pPr marL="0" indent="0">
              <a:buNone/>
            </a:pPr>
            <a:r>
              <a:rPr lang="en-US" sz="1600" dirty="0"/>
              <a:t>Kwan, Casas, Schmitz</a:t>
            </a:r>
          </a:p>
          <a:p>
            <a:pPr marL="0" indent="0">
              <a:buNone/>
            </a:pPr>
            <a:r>
              <a:rPr lang="en-US" sz="1600" dirty="0" err="1"/>
              <a:t>Cartographica</a:t>
            </a:r>
            <a:r>
              <a:rPr lang="en-US" sz="1600" dirty="0"/>
              <a:t>, </a:t>
            </a:r>
            <a:r>
              <a:rPr lang="en-US" sz="1600" dirty="0" err="1"/>
              <a:t>Vol</a:t>
            </a:r>
            <a:r>
              <a:rPr lang="en-US" sz="1600" dirty="0"/>
              <a:t> 39, #2</a:t>
            </a:r>
            <a:endParaRPr lang="en-US" sz="1600" dirty="0"/>
          </a:p>
        </p:txBody>
      </p:sp>
      <p:pic>
        <p:nvPicPr>
          <p:cNvPr id="6" name="Content Placeholder 5"/>
          <p:cNvPicPr>
            <a:picLocks noGrp="1" noChangeAspect="1"/>
          </p:cNvPicPr>
          <p:nvPr>
            <p:ph sz="half" idx="2"/>
          </p:nvPr>
        </p:nvPicPr>
        <p:blipFill>
          <a:blip r:embed="rId3"/>
          <a:srcRect t="14043" b="14043"/>
          <a:stretch>
            <a:fillRect/>
          </a:stretch>
        </p:blipFill>
        <p:spPr/>
      </p:pic>
    </p:spTree>
    <p:extLst>
      <p:ext uri="{BB962C8B-B14F-4D97-AF65-F5344CB8AC3E}">
        <p14:creationId xmlns:p14="http://schemas.microsoft.com/office/powerpoint/2010/main" val="2939528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Principles</a:t>
            </a:r>
            <a:endParaRPr lang="en-US" dirty="0"/>
          </a:p>
        </p:txBody>
      </p:sp>
      <p:sp>
        <p:nvSpPr>
          <p:cNvPr id="3" name="Content Placeholder 2"/>
          <p:cNvSpPr>
            <a:spLocks noGrp="1"/>
          </p:cNvSpPr>
          <p:nvPr>
            <p:ph sz="half" idx="1"/>
          </p:nvPr>
        </p:nvSpPr>
        <p:spPr/>
        <p:txBody>
          <a:bodyPr>
            <a:normAutofit fontScale="92500" lnSpcReduction="10000"/>
          </a:bodyPr>
          <a:lstStyle/>
          <a:p>
            <a:pPr>
              <a:spcBef>
                <a:spcPts val="600"/>
              </a:spcBef>
              <a:spcAft>
                <a:spcPts val="600"/>
              </a:spcAft>
            </a:pPr>
            <a:r>
              <a:rPr lang="en-US" dirty="0"/>
              <a:t>Protection of </a:t>
            </a:r>
            <a:r>
              <a:rPr lang="en-US" dirty="0" smtClean="0"/>
              <a:t>Confidentiality</a:t>
            </a:r>
            <a:endParaRPr lang="en-US" dirty="0"/>
          </a:p>
          <a:p>
            <a:pPr>
              <a:spcBef>
                <a:spcPts val="600"/>
              </a:spcBef>
              <a:spcAft>
                <a:spcPts val="600"/>
              </a:spcAft>
            </a:pPr>
            <a:r>
              <a:rPr lang="en-US" dirty="0"/>
              <a:t>Social-Spatial </a:t>
            </a:r>
            <a:r>
              <a:rPr lang="en-US" dirty="0" smtClean="0"/>
              <a:t>Linkage</a:t>
            </a:r>
            <a:endParaRPr lang="en-US" dirty="0"/>
          </a:p>
          <a:p>
            <a:pPr>
              <a:spcBef>
                <a:spcPts val="600"/>
              </a:spcBef>
              <a:spcAft>
                <a:spcPts val="600"/>
              </a:spcAft>
            </a:pPr>
            <a:r>
              <a:rPr lang="en-US" dirty="0"/>
              <a:t>Data </a:t>
            </a:r>
            <a:r>
              <a:rPr lang="en-US" dirty="0" smtClean="0"/>
              <a:t>Sharing</a:t>
            </a:r>
            <a:endParaRPr lang="en-US" dirty="0"/>
          </a:p>
          <a:p>
            <a:pPr>
              <a:spcBef>
                <a:spcPts val="600"/>
              </a:spcBef>
              <a:spcAft>
                <a:spcPts val="600"/>
              </a:spcAft>
            </a:pPr>
            <a:r>
              <a:rPr lang="en-US" dirty="0"/>
              <a:t>Data </a:t>
            </a:r>
            <a:r>
              <a:rPr lang="en-US" dirty="0" smtClean="0"/>
              <a:t>Preservation</a:t>
            </a:r>
          </a:p>
          <a:p>
            <a:pPr>
              <a:spcBef>
                <a:spcPts val="0"/>
              </a:spcBef>
              <a:spcAft>
                <a:spcPts val="0"/>
              </a:spcAft>
            </a:pPr>
            <a:endParaRPr lang="en-US" dirty="0"/>
          </a:p>
          <a:p>
            <a:pPr marL="0" indent="0">
              <a:buNone/>
            </a:pPr>
            <a:r>
              <a:rPr lang="en-US" sz="1600" i="1" dirty="0"/>
              <a:t>Confidentiality and spatially explicit data: Concerns and challenges</a:t>
            </a:r>
          </a:p>
          <a:p>
            <a:pPr marL="0" indent="0">
              <a:buNone/>
            </a:pPr>
            <a:r>
              <a:rPr lang="en-US" sz="1600" dirty="0" err="1"/>
              <a:t>VanWey</a:t>
            </a:r>
            <a:r>
              <a:rPr lang="en-US" sz="1600" dirty="0"/>
              <a:t>, </a:t>
            </a:r>
            <a:r>
              <a:rPr lang="en-US" sz="1600" dirty="0" err="1"/>
              <a:t>Rindfuss</a:t>
            </a:r>
            <a:r>
              <a:rPr lang="en-US" sz="1600" dirty="0"/>
              <a:t>, </a:t>
            </a:r>
            <a:r>
              <a:rPr lang="en-US" sz="1600" dirty="0" err="1"/>
              <a:t>Gutmann</a:t>
            </a:r>
            <a:r>
              <a:rPr lang="en-US" sz="1600" dirty="0"/>
              <a:t>, </a:t>
            </a:r>
            <a:r>
              <a:rPr lang="en-US" sz="1600" dirty="0" err="1"/>
              <a:t>Entwisle</a:t>
            </a:r>
            <a:r>
              <a:rPr lang="en-US" sz="1600" dirty="0"/>
              <a:t>, </a:t>
            </a:r>
            <a:r>
              <a:rPr lang="en-US" sz="1600" dirty="0" smtClean="0"/>
              <a:t>Balk PNAS</a:t>
            </a:r>
            <a:r>
              <a:rPr lang="en-US" sz="1600" dirty="0"/>
              <a:t>, vol. 102, no. 43</a:t>
            </a:r>
            <a:endParaRPr lang="en-US" sz="1600" dirty="0"/>
          </a:p>
        </p:txBody>
      </p:sp>
      <p:pic>
        <p:nvPicPr>
          <p:cNvPr id="5" name="Content Placeholder 4"/>
          <p:cNvPicPr>
            <a:picLocks noGrp="1" noChangeAspect="1"/>
          </p:cNvPicPr>
          <p:nvPr>
            <p:ph sz="half" idx="2"/>
          </p:nvPr>
        </p:nvPicPr>
        <p:blipFill>
          <a:blip r:embed="rId3"/>
          <a:srcRect t="12906" b="12906"/>
          <a:stretch>
            <a:fillRect/>
          </a:stretch>
        </p:blipFill>
        <p:spPr/>
      </p:pic>
    </p:spTree>
    <p:extLst>
      <p:ext uri="{BB962C8B-B14F-4D97-AF65-F5344CB8AC3E}">
        <p14:creationId xmlns:p14="http://schemas.microsoft.com/office/powerpoint/2010/main" val="2893465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Protection of Confidentiality</a:t>
            </a:r>
            <a:endParaRPr lang="en-US" dirty="0"/>
          </a:p>
        </p:txBody>
      </p:sp>
      <p:sp>
        <p:nvSpPr>
          <p:cNvPr id="5" name="Content Placeholder 4"/>
          <p:cNvSpPr>
            <a:spLocks noGrp="1"/>
          </p:cNvSpPr>
          <p:nvPr>
            <p:ph idx="1"/>
          </p:nvPr>
        </p:nvSpPr>
        <p:spPr/>
        <p:txBody>
          <a:bodyPr/>
          <a:lstStyle/>
          <a:p>
            <a:r>
              <a:rPr lang="en-US" dirty="0"/>
              <a:t>Fundamental to ethical research</a:t>
            </a:r>
          </a:p>
          <a:p>
            <a:r>
              <a:rPr lang="en-US" dirty="0"/>
              <a:t>Information that might lead to physical, emotional, financial or other harm</a:t>
            </a:r>
          </a:p>
          <a:p>
            <a:r>
              <a:rPr lang="en-US" dirty="0" smtClean="0"/>
              <a:t>Protection of information </a:t>
            </a:r>
            <a:r>
              <a:rPr lang="en-US" dirty="0"/>
              <a:t>that discloses identity</a:t>
            </a:r>
            <a:endParaRPr lang="en-US" dirty="0"/>
          </a:p>
        </p:txBody>
      </p:sp>
    </p:spTree>
    <p:extLst>
      <p:ext uri="{BB962C8B-B14F-4D97-AF65-F5344CB8AC3E}">
        <p14:creationId xmlns:p14="http://schemas.microsoft.com/office/powerpoint/2010/main" val="203445300"/>
      </p:ext>
    </p:extLst>
  </p:cSld>
  <p:clrMapOvr>
    <a:masterClrMapping/>
  </p:clrMapOvr>
</p:sld>
</file>

<file path=ppt/theme/theme1.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MEASURE_Eval_slide_template</Template>
  <TotalTime>1296</TotalTime>
  <Words>1727</Words>
  <Application>Microsoft Macintosh PowerPoint</Application>
  <PresentationFormat>On-screen Show (4:3)</PresentationFormat>
  <Paragraphs>148</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MEASURE_Eval_slide_template-1</vt:lpstr>
      <vt:lpstr>Custom Design</vt:lpstr>
      <vt:lpstr>Lesson 5 Confidentiality</vt:lpstr>
      <vt:lpstr>Objective</vt:lpstr>
      <vt:lpstr>Confidentiality</vt:lpstr>
      <vt:lpstr>Overt disclosure</vt:lpstr>
      <vt:lpstr>Deductive Disclosure</vt:lpstr>
      <vt:lpstr>Spatial Data</vt:lpstr>
      <vt:lpstr>Geoprivacy</vt:lpstr>
      <vt:lpstr>Four Principles</vt:lpstr>
      <vt:lpstr>1. Protection of Confidentiality</vt:lpstr>
      <vt:lpstr>2. Social-Spatial Linkage</vt:lpstr>
      <vt:lpstr>3. Data Sharing</vt:lpstr>
      <vt:lpstr>4. Data Preservation</vt:lpstr>
      <vt:lpstr>Strategies</vt:lpstr>
      <vt:lpstr>Random Perturbations</vt:lpstr>
      <vt:lpstr>Affine Transformation</vt:lpstr>
      <vt:lpstr>Aggregate</vt:lpstr>
      <vt:lpstr>Despatialize</vt:lpstr>
      <vt:lpstr>Nothing</vt:lpstr>
      <vt:lpstr>PowerPoint Presentation</vt:lpstr>
      <vt:lpstr>“Ignoring is unacceptable”</vt:lpstr>
      <vt:lpstr>Key points</vt:lpstr>
    </vt:vector>
  </TitlesOfParts>
  <Company>The University of North Carolina at Chapel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Geographic Context</dc:title>
  <dc:creator>John Spencer</dc:creator>
  <cp:lastModifiedBy>John Spencer</cp:lastModifiedBy>
  <cp:revision>99</cp:revision>
  <dcterms:created xsi:type="dcterms:W3CDTF">2011-03-03T16:55:00Z</dcterms:created>
  <dcterms:modified xsi:type="dcterms:W3CDTF">2011-05-24T15:20:22Z</dcterms:modified>
</cp:coreProperties>
</file>