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 id="2" name="Lauren Gilliss" initials="LG" lastIdx="2"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C0A17F79-E102-4B70-AB05-4E4CD0573506}"/>
    <pc:docChg chg="custSel">
      <pc:chgData name="Gretchen Tremont" userId="b03e7c71-df36-495a-b721-4832b2128a5e" providerId="ADAL" clId="{C0A17F79-E102-4B70-AB05-4E4CD0573506}" dt="2021-02-15T18:17:11.003" v="1" actId="1592"/>
      <pc:docMkLst>
        <pc:docMk/>
      </pc:docMkLst>
      <pc:sldChg chg="delCm">
        <pc:chgData name="Gretchen Tremont" userId="b03e7c71-df36-495a-b721-4832b2128a5e" providerId="ADAL" clId="{C0A17F79-E102-4B70-AB05-4E4CD0573506}" dt="2021-02-15T18:17:11.003" v="1" actId="1592"/>
        <pc:sldMkLst>
          <pc:docMk/>
          <pc:sldMk cId="2130739159"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DA3AF-F37B-4F4A-AE44-1E8D5DD27E95}"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3C993-E045-4E7E-85E1-A8F5808A91A3}" type="slidenum">
              <a:rPr lang="en-US" smtClean="0"/>
              <a:t>‹#›</a:t>
            </a:fld>
            <a:endParaRPr lang="en-US" dirty="0"/>
          </a:p>
        </p:txBody>
      </p:sp>
    </p:spTree>
    <p:extLst>
      <p:ext uri="{BB962C8B-B14F-4D97-AF65-F5344CB8AC3E}">
        <p14:creationId xmlns:p14="http://schemas.microsoft.com/office/powerpoint/2010/main" val="373041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1</a:t>
            </a:fld>
            <a:endParaRPr lang="en-US" dirty="0"/>
          </a:p>
        </p:txBody>
      </p:sp>
    </p:spTree>
    <p:extLst>
      <p:ext uri="{BB962C8B-B14F-4D97-AF65-F5344CB8AC3E}">
        <p14:creationId xmlns:p14="http://schemas.microsoft.com/office/powerpoint/2010/main" val="60159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2</a:t>
            </a:fld>
            <a:endParaRPr lang="en-US" dirty="0"/>
          </a:p>
        </p:txBody>
      </p:sp>
    </p:spTree>
    <p:extLst>
      <p:ext uri="{BB962C8B-B14F-4D97-AF65-F5344CB8AC3E}">
        <p14:creationId xmlns:p14="http://schemas.microsoft.com/office/powerpoint/2010/main" val="368867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3</a:t>
            </a:fld>
            <a:endParaRPr lang="en-US" dirty="0"/>
          </a:p>
        </p:txBody>
      </p:sp>
    </p:spTree>
    <p:extLst>
      <p:ext uri="{BB962C8B-B14F-4D97-AF65-F5344CB8AC3E}">
        <p14:creationId xmlns:p14="http://schemas.microsoft.com/office/powerpoint/2010/main" val="33687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4</a:t>
            </a:fld>
            <a:endParaRPr lang="en-US" dirty="0"/>
          </a:p>
        </p:txBody>
      </p:sp>
    </p:spTree>
    <p:extLst>
      <p:ext uri="{BB962C8B-B14F-4D97-AF65-F5344CB8AC3E}">
        <p14:creationId xmlns:p14="http://schemas.microsoft.com/office/powerpoint/2010/main" val="256686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5</a:t>
            </a:fld>
            <a:endParaRPr lang="en-US" dirty="0"/>
          </a:p>
        </p:txBody>
      </p:sp>
    </p:spTree>
    <p:extLst>
      <p:ext uri="{BB962C8B-B14F-4D97-AF65-F5344CB8AC3E}">
        <p14:creationId xmlns:p14="http://schemas.microsoft.com/office/powerpoint/2010/main" val="2815728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6</a:t>
            </a:fld>
            <a:endParaRPr lang="en-US" dirty="0"/>
          </a:p>
        </p:txBody>
      </p:sp>
    </p:spTree>
    <p:extLst>
      <p:ext uri="{BB962C8B-B14F-4D97-AF65-F5344CB8AC3E}">
        <p14:creationId xmlns:p14="http://schemas.microsoft.com/office/powerpoint/2010/main" val="454793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7</a:t>
            </a:fld>
            <a:endParaRPr lang="en-US" dirty="0"/>
          </a:p>
        </p:txBody>
      </p:sp>
    </p:spTree>
    <p:extLst>
      <p:ext uri="{BB962C8B-B14F-4D97-AF65-F5344CB8AC3E}">
        <p14:creationId xmlns:p14="http://schemas.microsoft.com/office/powerpoint/2010/main" val="18677074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08499" y="5982980"/>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921289"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5" name="Picture 14" descr="A picture containing text, clipart, vector graphics, sign&#10;&#10;Description automatically generated">
            <a:extLst>
              <a:ext uri="{FF2B5EF4-FFF2-40B4-BE49-F238E27FC236}">
                <a16:creationId xmlns:a16="http://schemas.microsoft.com/office/drawing/2014/main" id="{8AA4E243-2774-4603-B1D3-5A8E4B2026C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2393"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94782" y="595638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9BA4C2B-27E2-4DC2-8222-41F54278351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80939" y="613247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25854" y="5956383"/>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4745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862C0C17-CD70-436F-A74E-372F37C3D67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0939" y="6132476"/>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29" y="4797027"/>
            <a:ext cx="8403445" cy="805343"/>
          </a:xfrm>
        </p:spPr>
        <p:txBody>
          <a:bodyPr/>
          <a:lstStyle/>
          <a:p>
            <a:r>
              <a:rPr lang="en-US" dirty="0"/>
              <a:t>Selection of Sites for Data Quality Verification</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29" y="5722011"/>
            <a:ext cx="4682535"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733453"/>
            <a:ext cx="7648135" cy="2590800"/>
          </a:xfrm>
        </p:spPr>
        <p:txBody>
          <a:bodyPr/>
          <a:lstStyle/>
          <a:p>
            <a:pPr lvl="0"/>
            <a:r>
              <a:rPr lang="en-US" dirty="0"/>
              <a:t>Define the criteria for site selection based on the volume of FP services.</a:t>
            </a:r>
          </a:p>
          <a:p>
            <a:pPr lvl="0"/>
            <a:r>
              <a:rPr lang="en-US" dirty="0"/>
              <a:t>Understand the sampling techniques used for site selection.</a:t>
            </a:r>
          </a:p>
          <a:p>
            <a:r>
              <a:rPr lang="en-US" dirty="0"/>
              <a:t>Understand and apply the data verification methods aligned with data management and reporting tasks at each level of the health system.</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p:txBody>
          <a:bodyPr/>
          <a:lstStyle/>
          <a:p>
            <a:r>
              <a:rPr lang="en-US" dirty="0"/>
              <a:t>Offer FP services</a:t>
            </a:r>
          </a:p>
          <a:p>
            <a:r>
              <a:rPr lang="en-US" dirty="0"/>
              <a:t>High number of FP clients</a:t>
            </a:r>
          </a:p>
          <a:p>
            <a:r>
              <a:rPr lang="en-US" dirty="0"/>
              <a:t>Record data on selected indicators</a:t>
            </a:r>
          </a:p>
          <a:p>
            <a:r>
              <a:rPr lang="en-US" dirty="0"/>
              <a:t>Compile and report data on selected indicators and period</a:t>
            </a:r>
          </a:p>
          <a:p>
            <a:r>
              <a:rPr lang="en-US" dirty="0"/>
              <a:t>Have FP data quality issues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Site Selection Criteria</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545328"/>
            <a:ext cx="8292485" cy="2590800"/>
          </a:xfrm>
        </p:spPr>
        <p:txBody>
          <a:bodyPr/>
          <a:lstStyle/>
          <a:p>
            <a:r>
              <a:rPr lang="en-US" sz="2400" dirty="0"/>
              <a:t>List of health facilities in each district</a:t>
            </a:r>
          </a:p>
          <a:p>
            <a:r>
              <a:rPr lang="en-US" sz="2400" dirty="0"/>
              <a:t>Stratify the facilities into two (hospital and health center)</a:t>
            </a:r>
          </a:p>
          <a:p>
            <a:r>
              <a:rPr lang="en-US" sz="2400" dirty="0"/>
              <a:t>Calculate the sample size of health facilities: n</a:t>
            </a:r>
          </a:p>
          <a:p>
            <a:r>
              <a:rPr lang="en-US" sz="2400" dirty="0"/>
              <a:t>Calculate proportionally the number of sites in each stratum  </a:t>
            </a:r>
          </a:p>
          <a:p>
            <a:r>
              <a:rPr lang="en-US" sz="2400" dirty="0"/>
              <a:t>Systematic sampling to select health facilities in each stratum:</a:t>
            </a:r>
          </a:p>
          <a:p>
            <a:pPr lvl="1">
              <a:buFont typeface="Courier New" panose="02070309020205020404" pitchFamily="49" charset="0"/>
              <a:buChar char="o"/>
            </a:pPr>
            <a:r>
              <a:rPr lang="en-US" sz="2200" dirty="0"/>
              <a:t>Choose a number between 1 and n.</a:t>
            </a:r>
          </a:p>
          <a:p>
            <a:pPr lvl="1">
              <a:buFont typeface="Courier New" panose="02070309020205020404" pitchFamily="49" charset="0"/>
              <a:buChar char="o"/>
            </a:pPr>
            <a:r>
              <a:rPr lang="en-US" sz="2200" dirty="0"/>
              <a:t>Determine the first facility that corresponds to the number chosen.</a:t>
            </a:r>
          </a:p>
          <a:p>
            <a:pPr lvl="1">
              <a:buFont typeface="Courier New" panose="02070309020205020404" pitchFamily="49" charset="0"/>
              <a:buChar char="o"/>
            </a:pPr>
            <a:r>
              <a:rPr lang="en-US" sz="2200" dirty="0"/>
              <a:t>Add n in the number chosen to determine the 2</a:t>
            </a:r>
            <a:r>
              <a:rPr lang="en-US" sz="2200" baseline="30000" dirty="0"/>
              <a:t>nd</a:t>
            </a:r>
            <a:r>
              <a:rPr lang="en-US" sz="2200" dirty="0"/>
              <a:t> facility. </a:t>
            </a:r>
          </a:p>
          <a:p>
            <a:pPr lvl="1">
              <a:buFont typeface="Courier New" panose="02070309020205020404" pitchFamily="49" charset="0"/>
              <a:buChar char="o"/>
            </a:pPr>
            <a:r>
              <a:rPr lang="en-US" sz="2200" dirty="0"/>
              <a:t>Continue with the same process until you get the n sample.</a:t>
            </a:r>
          </a:p>
          <a:p>
            <a:endParaRPr lang="en-US" sz="2200" dirty="0"/>
          </a:p>
        </p:txBody>
      </p:sp>
      <p:sp>
        <p:nvSpPr>
          <p:cNvPr id="3" name="Text Placeholder 2"/>
          <p:cNvSpPr>
            <a:spLocks noGrp="1"/>
          </p:cNvSpPr>
          <p:nvPr>
            <p:ph type="body" sz="quarter" idx="14"/>
          </p:nvPr>
        </p:nvSpPr>
        <p:spPr>
          <a:xfrm>
            <a:off x="406898" y="849297"/>
            <a:ext cx="6830291" cy="837214"/>
          </a:xfrm>
        </p:spPr>
        <p:txBody>
          <a:bodyPr/>
          <a:lstStyle/>
          <a:p>
            <a:r>
              <a:rPr lang="en-US" dirty="0"/>
              <a:t>Sampling Technique</a:t>
            </a:r>
          </a:p>
        </p:txBody>
      </p:sp>
    </p:spTree>
    <p:extLst>
      <p:ext uri="{BB962C8B-B14F-4D97-AF65-F5344CB8AC3E}">
        <p14:creationId xmlns:p14="http://schemas.microsoft.com/office/powerpoint/2010/main" val="359582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703270"/>
            <a:ext cx="8292485" cy="2590800"/>
          </a:xfrm>
        </p:spPr>
        <p:txBody>
          <a:bodyPr/>
          <a:lstStyle/>
          <a:p>
            <a:r>
              <a:rPr lang="en-US" dirty="0"/>
              <a:t>Data reported on paper from health facility to district:</a:t>
            </a:r>
          </a:p>
          <a:p>
            <a:pPr lvl="1">
              <a:buFont typeface="Courier New" panose="02070309020205020404" pitchFamily="49" charset="0"/>
              <a:buChar char="o"/>
            </a:pPr>
            <a:r>
              <a:rPr lang="en-US" dirty="0"/>
              <a:t>Data sources</a:t>
            </a:r>
          </a:p>
          <a:p>
            <a:pPr lvl="1">
              <a:buFont typeface="Courier New" panose="02070309020205020404" pitchFamily="49" charset="0"/>
              <a:buChar char="o"/>
            </a:pPr>
            <a:r>
              <a:rPr lang="en-US" dirty="0"/>
              <a:t>Data reports</a:t>
            </a:r>
          </a:p>
          <a:p>
            <a:pPr lvl="1">
              <a:buFont typeface="Courier New" panose="02070309020205020404" pitchFamily="49" charset="0"/>
              <a:buChar char="o"/>
            </a:pPr>
            <a:r>
              <a:rPr lang="en-US" dirty="0"/>
              <a:t>Other data sources for cross-check </a:t>
            </a:r>
          </a:p>
          <a:p>
            <a:r>
              <a:rPr lang="en-US" dirty="0"/>
              <a:t>Data recorded electronically at health facility or district:</a:t>
            </a:r>
          </a:p>
          <a:p>
            <a:pPr lvl="1">
              <a:buFont typeface="Courier New" panose="02070309020205020404" pitchFamily="49" charset="0"/>
              <a:buChar char="o"/>
            </a:pPr>
            <a:r>
              <a:rPr lang="en-US" dirty="0"/>
              <a:t>Electronic medical records</a:t>
            </a:r>
          </a:p>
          <a:p>
            <a:pPr lvl="1">
              <a:buFont typeface="Courier New" panose="02070309020205020404" pitchFamily="49" charset="0"/>
              <a:buChar char="o"/>
            </a:pPr>
            <a:r>
              <a:rPr lang="en-US" dirty="0"/>
              <a:t>Aggregate reports</a:t>
            </a:r>
          </a:p>
          <a:p>
            <a:pPr lvl="1">
              <a:buFont typeface="Courier New" panose="02070309020205020404" pitchFamily="49" charset="0"/>
              <a:buChar char="o"/>
            </a:pPr>
            <a:r>
              <a:rPr lang="en-US" dirty="0"/>
              <a:t>Electronic data records</a:t>
            </a:r>
          </a:p>
          <a:p>
            <a:pPr lvl="1">
              <a:buFont typeface="Courier New" panose="02070309020205020404" pitchFamily="49" charset="0"/>
              <a:buChar char="o"/>
            </a:pPr>
            <a:r>
              <a:rPr lang="en-US" dirty="0"/>
              <a:t>Electronic cross-check validation rules</a:t>
            </a:r>
          </a:p>
          <a:p>
            <a:endParaRPr lang="en-US" dirty="0"/>
          </a:p>
        </p:txBody>
      </p:sp>
      <p:sp>
        <p:nvSpPr>
          <p:cNvPr id="3" name="Text Placeholder 2"/>
          <p:cNvSpPr>
            <a:spLocks noGrp="1"/>
          </p:cNvSpPr>
          <p:nvPr>
            <p:ph type="body" sz="quarter" idx="14"/>
          </p:nvPr>
        </p:nvSpPr>
        <p:spPr/>
        <p:txBody>
          <a:bodyPr/>
          <a:lstStyle/>
          <a:p>
            <a:r>
              <a:rPr lang="en-US" dirty="0"/>
              <a:t>Site Data Reporting Type</a:t>
            </a:r>
          </a:p>
        </p:txBody>
      </p:sp>
    </p:spTree>
    <p:extLst>
      <p:ext uri="{BB962C8B-B14F-4D97-AF65-F5344CB8AC3E}">
        <p14:creationId xmlns:p14="http://schemas.microsoft.com/office/powerpoint/2010/main" val="3498074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712053"/>
            <a:ext cx="7668690" cy="2857500"/>
          </a:xfrm>
        </p:spPr>
        <p:txBody>
          <a:bodyPr/>
          <a:lstStyle/>
          <a:p>
            <a:r>
              <a:rPr lang="en-US" dirty="0"/>
              <a:t>Use the list of health facilities in the selected regions.</a:t>
            </a:r>
          </a:p>
          <a:p>
            <a:r>
              <a:rPr lang="en-US" dirty="0"/>
              <a:t>Stratify into type of health facility (hospital, health center).</a:t>
            </a:r>
          </a:p>
          <a:p>
            <a:r>
              <a:rPr lang="en-US" dirty="0"/>
              <a:t>Use an electronic sample calculation and determine the sample size.</a:t>
            </a:r>
          </a:p>
          <a:p>
            <a:r>
              <a:rPr lang="en-US" dirty="0"/>
              <a:t>To select the health facility, proceed with the systematic sampling technique using the list of facilities.</a:t>
            </a:r>
          </a:p>
          <a:p>
            <a:endParaRPr lang="en-US" dirty="0"/>
          </a:p>
        </p:txBody>
      </p:sp>
      <p:sp>
        <p:nvSpPr>
          <p:cNvPr id="3" name="Text Placeholder 2"/>
          <p:cNvSpPr>
            <a:spLocks noGrp="1"/>
          </p:cNvSpPr>
          <p:nvPr>
            <p:ph type="body" sz="quarter" idx="11"/>
          </p:nvPr>
        </p:nvSpPr>
        <p:spPr/>
        <p:txBody>
          <a:bodyPr/>
          <a:lstStyle/>
          <a:p>
            <a:r>
              <a:rPr lang="en-US" dirty="0"/>
              <a:t>Group Exercise</a:t>
            </a:r>
          </a:p>
        </p:txBody>
      </p:sp>
    </p:spTree>
    <p:extLst>
      <p:ext uri="{BB962C8B-B14F-4D97-AF65-F5344CB8AC3E}">
        <p14:creationId xmlns:p14="http://schemas.microsoft.com/office/powerpoint/2010/main" val="150954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2.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A83AB-7F46-4BB6-AFF8-34082BEF2AE0}">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158</TotalTime>
  <Words>288</Words>
  <Application>Microsoft Office PowerPoint</Application>
  <PresentationFormat>On-screen Show (4:3)</PresentationFormat>
  <Paragraphs>46</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31</cp:revision>
  <dcterms:created xsi:type="dcterms:W3CDTF">2019-05-28T18:26:11Z</dcterms:created>
  <dcterms:modified xsi:type="dcterms:W3CDTF">2021-03-16T18:10:26Z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