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5" r:id="rId5"/>
    <p:sldId id="258" r:id="rId6"/>
    <p:sldId id="264" r:id="rId7"/>
    <p:sldId id="266" r:id="rId8"/>
    <p:sldId id="267" r:id="rId9"/>
    <p:sldId id="268" r:id="rId10"/>
    <p:sldId id="259" r:id="rId11"/>
    <p:sldId id="26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 id="2" name="Lauren Gilliss" initials="LG" lastIdx="1" clrIdx="1">
    <p:extLst>
      <p:ext uri="{19B8F6BF-5375-455C-9EA6-DF929625EA0E}">
        <p15:presenceInfo xmlns:p15="http://schemas.microsoft.com/office/powerpoint/2012/main" userId="Lauren Gilliss" providerId="None"/>
      </p:ext>
    </p:extLst>
  </p:cmAuthor>
  <p:cmAuthor id="3" name=" " initials="" lastIdx="2" clrIdx="2">
    <p:extLst>
      <p:ext uri="{19B8F6BF-5375-455C-9EA6-DF929625EA0E}">
        <p15:presenceInfo xmlns:p15="http://schemas.microsoft.com/office/powerpoint/2012/main" userId=" "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2" autoAdjust="0"/>
    <p:restoredTop sz="94660"/>
  </p:normalViewPr>
  <p:slideViewPr>
    <p:cSldViewPr snapToGrid="0">
      <p:cViewPr varScale="1">
        <p:scale>
          <a:sx n="112" d="100"/>
          <a:sy n="112" d="100"/>
        </p:scale>
        <p:origin x="14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tchen Tremont" userId="b03e7c71-df36-495a-b721-4832b2128a5e" providerId="ADAL" clId="{279179E0-ABBC-44FD-9C26-1C5958F91A63}"/>
    <pc:docChg chg="custSel">
      <pc:chgData name="Gretchen Tremont" userId="b03e7c71-df36-495a-b721-4832b2128a5e" providerId="ADAL" clId="{279179E0-ABBC-44FD-9C26-1C5958F91A63}" dt="2021-02-15T18:11:41.842" v="1" actId="1592"/>
      <pc:docMkLst>
        <pc:docMk/>
      </pc:docMkLst>
      <pc:sldChg chg="delCm">
        <pc:chgData name="Gretchen Tremont" userId="b03e7c71-df36-495a-b721-4832b2128a5e" providerId="ADAL" clId="{279179E0-ABBC-44FD-9C26-1C5958F91A63}" dt="2021-02-15T18:11:41.842" v="1" actId="1592"/>
        <pc:sldMkLst>
          <pc:docMk/>
          <pc:sldMk cId="2130739159" sldId="265"/>
        </pc:sldMkLst>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tif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887960" y="5992858"/>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729717"/>
            <a:ext cx="5067094"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B10F8712-5121-47C9-9857-629547064F4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217109" y="6164855"/>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9105A0-E127-4749-B292-07EACC5B9B51}"/>
              </a:ext>
            </a:extLst>
          </p:cNvPr>
          <p:cNvSpPr/>
          <p:nvPr userDrawn="1"/>
        </p:nvSpPr>
        <p:spPr>
          <a:xfrm>
            <a:off x="863600" y="2646029"/>
            <a:ext cx="7615382" cy="2477601"/>
          </a:xfrm>
          <a:prstGeom prst="rect">
            <a:avLst/>
          </a:prstGeom>
        </p:spPr>
        <p:txBody>
          <a:bodyPr wrap="square">
            <a:spAutoFit/>
          </a:bodyPr>
          <a:lstStyle/>
          <a:p>
            <a:pPr marL="127000" lvl="0" indent="0" defTabSz="914400">
              <a:lnSpc>
                <a:spcPts val="2000"/>
              </a:lnSpc>
              <a:spcAft>
                <a:spcPts val="600"/>
              </a:spcAft>
              <a:buNone/>
              <a:defRPr/>
            </a:pPr>
            <a:r>
              <a:rPr lang="en-US" sz="1800" kern="0" dirty="0">
                <a:latin typeface="Arial" panose="020B0604020202020204" pitchFamily="34" charset="0"/>
                <a:cs typeface="Arial" panose="020B0604020202020204" pitchFamily="34" charset="0"/>
              </a:rPr>
              <a:t>This presentation was produced with the support of the United States Agency for International Development (USAID) under the terms of the Data for Impact (D4I) associate award 7200AA18LA00008, which is implemented by the Carolina Population Center at the University of North Carolina at Chapel Hill, in partnership with Palladium International, LLC; ICF Macro, Inc.; John Snow, Inc.; and Tulane University. The views expressed in this publication do not necessarily reflect the views of USAID or the United States government.</a:t>
            </a:r>
          </a:p>
          <a:p>
            <a:pPr marL="127000" lvl="0" indent="0" defTabSz="914400">
              <a:lnSpc>
                <a:spcPts val="2000"/>
              </a:lnSpc>
              <a:buNone/>
              <a:defRPr/>
            </a:pPr>
            <a:r>
              <a:rPr lang="en-US" sz="1800" b="1" kern="0" dirty="0">
                <a:solidFill>
                  <a:srgbClr val="69BC9E"/>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69BC9E"/>
              </a:solidFill>
              <a:latin typeface="Arial" panose="020B0604020202020204" pitchFamily="34" charset="0"/>
              <a:cs typeface="Arial" panose="020B0604020202020204" pitchFamily="34" charset="0"/>
              <a:sym typeface="Cabin"/>
            </a:endParaRPr>
          </a:p>
        </p:txBody>
      </p:sp>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8" name="Group 7">
            <a:extLst>
              <a:ext uri="{FF2B5EF4-FFF2-40B4-BE49-F238E27FC236}">
                <a16:creationId xmlns:a16="http://schemas.microsoft.com/office/drawing/2014/main" id="{F854A67E-FA85-4C95-A04D-F40112E98B1B}"/>
              </a:ext>
            </a:extLst>
          </p:cNvPr>
          <p:cNvGrpSpPr/>
          <p:nvPr userDrawn="1"/>
        </p:nvGrpSpPr>
        <p:grpSpPr>
          <a:xfrm>
            <a:off x="5677689" y="5895203"/>
            <a:ext cx="2149814" cy="748758"/>
            <a:chOff x="1" y="48984"/>
            <a:chExt cx="2001266" cy="718135"/>
          </a:xfrm>
        </p:grpSpPr>
        <p:pic>
          <p:nvPicPr>
            <p:cNvPr id="9" name="Picture 8">
              <a:extLst>
                <a:ext uri="{FF2B5EF4-FFF2-40B4-BE49-F238E27FC236}">
                  <a16:creationId xmlns:a16="http://schemas.microsoft.com/office/drawing/2014/main" id="{3EF6F017-4875-4F3F-BB1A-5D7A10DC8F1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5" name="Picture 14">
              <a:extLst>
                <a:ext uri="{FF2B5EF4-FFF2-40B4-BE49-F238E27FC236}">
                  <a16:creationId xmlns:a16="http://schemas.microsoft.com/office/drawing/2014/main" id="{D32478F8-0810-4227-82C6-47647D4141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pic>
        <p:nvPicPr>
          <p:cNvPr id="10" name="Picture 9" descr="A picture containing text, clipart, vector graphics, sign&#10;&#10;Description automatically generated">
            <a:extLst>
              <a:ext uri="{FF2B5EF4-FFF2-40B4-BE49-F238E27FC236}">
                <a16:creationId xmlns:a16="http://schemas.microsoft.com/office/drawing/2014/main" id="{51709985-9CFB-42C9-915F-125BF56FF1A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34830" y="6071296"/>
            <a:ext cx="707520" cy="396572"/>
          </a:xfrm>
          <a:prstGeom prst="rect">
            <a:avLst/>
          </a:prstGeom>
        </p:spPr>
      </p:pic>
    </p:spTree>
    <p:extLst>
      <p:ext uri="{BB962C8B-B14F-4D97-AF65-F5344CB8AC3E}">
        <p14:creationId xmlns:p14="http://schemas.microsoft.com/office/powerpoint/2010/main" val="2886014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3E6D77C-0518-43FF-9176-A6F9585D0C7C}"/>
              </a:ext>
            </a:extLst>
          </p:cNvPr>
          <p:cNvGrpSpPr/>
          <p:nvPr userDrawn="1"/>
        </p:nvGrpSpPr>
        <p:grpSpPr>
          <a:xfrm>
            <a:off x="5776864" y="5896283"/>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904723"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8" name="Picture 7"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spTree>
    <p:extLst>
      <p:ext uri="{BB962C8B-B14F-4D97-AF65-F5344CB8AC3E}">
        <p14:creationId xmlns:p14="http://schemas.microsoft.com/office/powerpoint/2010/main" val="1380826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body" sz="quarter" idx="11"/>
          </p:nvPr>
        </p:nvSpPr>
        <p:spPr>
          <a:xfrm>
            <a:off x="573131" y="4589209"/>
            <a:ext cx="8127406" cy="805343"/>
          </a:xfrm>
        </p:spPr>
        <p:txBody>
          <a:bodyPr/>
          <a:lstStyle/>
          <a:p>
            <a:r>
              <a:rPr lang="en-US" dirty="0"/>
              <a:t>Introduction to Family Planning Data Quality</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nvPr>
        </p:nvSpPr>
        <p:spPr>
          <a:xfrm>
            <a:off x="573131" y="5602370"/>
            <a:ext cx="5843368" cy="1026049"/>
          </a:xfrm>
        </p:spPr>
        <p:txBody>
          <a:bodyPr/>
          <a:lstStyle/>
          <a:p>
            <a:r>
              <a:rPr lang="en-US" dirty="0"/>
              <a:t>Name, Data for Impact</a:t>
            </a:r>
          </a:p>
          <a:p>
            <a:r>
              <a:rPr lang="en-US" dirty="0"/>
              <a:t>Meeting or event</a:t>
            </a:r>
          </a:p>
          <a:p>
            <a:r>
              <a:rPr lang="en-US"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8" y="1617075"/>
            <a:ext cx="7681386" cy="2590800"/>
          </a:xfrm>
        </p:spPr>
        <p:txBody>
          <a:bodyPr/>
          <a:lstStyle/>
          <a:p>
            <a:pPr lvl="0"/>
            <a:r>
              <a:rPr lang="en-US" dirty="0"/>
              <a:t>Understand the importance of good family planning (FP) data and information.</a:t>
            </a:r>
          </a:p>
          <a:p>
            <a:pPr lvl="0"/>
            <a:r>
              <a:rPr lang="en-US" dirty="0"/>
              <a:t>Identify the sources and categories of FP data and information.</a:t>
            </a:r>
          </a:p>
          <a:p>
            <a:pPr lvl="0"/>
            <a:r>
              <a:rPr lang="en-US" dirty="0"/>
              <a:t>Be able to define and calculate indicators and data elements.</a:t>
            </a:r>
          </a:p>
          <a:p>
            <a:pPr lvl="0"/>
            <a:r>
              <a:rPr lang="en-US" dirty="0"/>
              <a:t>Determine problems associated with FP data quality. </a:t>
            </a:r>
          </a:p>
          <a:p>
            <a:pPr lvl="0"/>
            <a:r>
              <a:rPr lang="en-US" dirty="0"/>
              <a:t>Describe the concept of the integrated approach to FP data quality assessment.</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a:xfrm>
            <a:off x="406898" y="882549"/>
            <a:ext cx="6830291" cy="837214"/>
          </a:xfrm>
        </p:spPr>
        <p:txBody>
          <a:bodyPr/>
          <a:lstStyle/>
          <a:p>
            <a:r>
              <a:rPr lang="en-US" dirty="0"/>
              <a:t>Objectives</a:t>
            </a:r>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8" y="2019154"/>
            <a:ext cx="8292485" cy="2590800"/>
          </a:xfrm>
        </p:spPr>
        <p:txBody>
          <a:bodyPr/>
          <a:lstStyle/>
          <a:p>
            <a:r>
              <a:rPr lang="en-US" sz="2400" dirty="0"/>
              <a:t>Complete and comprehensible records in data collection tools.</a:t>
            </a:r>
          </a:p>
          <a:p>
            <a:r>
              <a:rPr lang="en-US" sz="2400" dirty="0"/>
              <a:t>Good compilation and aggregation of records in the reporting forms.</a:t>
            </a:r>
          </a:p>
          <a:p>
            <a:r>
              <a:rPr lang="en-US" sz="2400" dirty="0"/>
              <a:t>Complete aggregated reports available.</a:t>
            </a:r>
          </a:p>
          <a:p>
            <a:r>
              <a:rPr lang="en-US" sz="2400" dirty="0"/>
              <a:t>Records accurately reflect aggregated data reported in the system.</a:t>
            </a:r>
          </a:p>
          <a:p>
            <a:r>
              <a:rPr lang="en-US" sz="2400" dirty="0"/>
              <a:t>Timely aggregated data are reported.</a:t>
            </a:r>
          </a:p>
          <a:p>
            <a:r>
              <a:rPr lang="en-US" sz="2400" dirty="0"/>
              <a:t>There are consistent data trends.</a:t>
            </a:r>
          </a:p>
          <a:p>
            <a:r>
              <a:rPr lang="en-US" sz="2400" dirty="0"/>
              <a:t>Good understanding of data elements and indicator definitions.</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a:xfrm>
            <a:off x="406898" y="905112"/>
            <a:ext cx="8737102" cy="837214"/>
          </a:xfrm>
        </p:spPr>
        <p:txBody>
          <a:bodyPr/>
          <a:lstStyle/>
          <a:p>
            <a:r>
              <a:rPr lang="en-US" dirty="0"/>
              <a:t>How to describe good FP data and information?</a:t>
            </a:r>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06898" y="1994216"/>
            <a:ext cx="8292485" cy="2590800"/>
          </a:xfrm>
        </p:spPr>
        <p:txBody>
          <a:bodyPr/>
          <a:lstStyle/>
          <a:p>
            <a:pPr lvl="0"/>
            <a:r>
              <a:rPr lang="en-US" dirty="0"/>
              <a:t>Clear and precise definitions of data elements and indicators:</a:t>
            </a:r>
          </a:p>
          <a:p>
            <a:pPr lvl="1">
              <a:buFont typeface="Courier New" panose="02070309020205020404" pitchFamily="49" charset="0"/>
              <a:buChar char="o"/>
            </a:pPr>
            <a:r>
              <a:rPr lang="en-US" dirty="0"/>
              <a:t>Refer to the data record filing guidelines</a:t>
            </a:r>
          </a:p>
          <a:p>
            <a:pPr lvl="1">
              <a:buFont typeface="Courier New" panose="02070309020205020404" pitchFamily="49" charset="0"/>
              <a:buChar char="o"/>
            </a:pPr>
            <a:r>
              <a:rPr lang="en-US" dirty="0"/>
              <a:t>Data dictionary</a:t>
            </a:r>
          </a:p>
          <a:p>
            <a:pPr lvl="0"/>
            <a:r>
              <a:rPr lang="en-US" dirty="0"/>
              <a:t>Formulas are factors (e.g., 1; 100; 1,000; 100,000) </a:t>
            </a:r>
          </a:p>
          <a:p>
            <a:pPr lvl="0"/>
            <a:r>
              <a:rPr lang="en-US" dirty="0"/>
              <a:t>Numerator and denominator </a:t>
            </a:r>
          </a:p>
          <a:p>
            <a:r>
              <a:rPr lang="en-US" dirty="0"/>
              <a:t>Both expressions based on one or more data elements.</a:t>
            </a:r>
          </a:p>
          <a:p>
            <a:endParaRPr lang="en-US" dirty="0"/>
          </a:p>
        </p:txBody>
      </p:sp>
      <p:sp>
        <p:nvSpPr>
          <p:cNvPr id="3" name="Text Placeholder 2"/>
          <p:cNvSpPr>
            <a:spLocks noGrp="1"/>
          </p:cNvSpPr>
          <p:nvPr>
            <p:ph type="body" sz="quarter" idx="14"/>
          </p:nvPr>
        </p:nvSpPr>
        <p:spPr>
          <a:xfrm>
            <a:off x="406898" y="1073741"/>
            <a:ext cx="8183310" cy="837214"/>
          </a:xfrm>
        </p:spPr>
        <p:txBody>
          <a:bodyPr/>
          <a:lstStyle/>
          <a:p>
            <a:r>
              <a:rPr lang="en-US" dirty="0"/>
              <a:t>How to define and calculate indicators? </a:t>
            </a:r>
          </a:p>
        </p:txBody>
      </p:sp>
    </p:spTree>
    <p:extLst>
      <p:ext uri="{BB962C8B-B14F-4D97-AF65-F5344CB8AC3E}">
        <p14:creationId xmlns:p14="http://schemas.microsoft.com/office/powerpoint/2010/main" val="91626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07146" y="1329197"/>
            <a:ext cx="8292485" cy="2590800"/>
          </a:xfrm>
        </p:spPr>
        <p:txBody>
          <a:bodyPr/>
          <a:lstStyle/>
          <a:p>
            <a:pPr lvl="0"/>
            <a:r>
              <a:rPr lang="en-US" sz="1600" dirty="0"/>
              <a:t>Individual client records in FP data sources:</a:t>
            </a:r>
          </a:p>
          <a:p>
            <a:pPr lvl="1">
              <a:buFont typeface="Courier New" panose="02070309020205020404" pitchFamily="49" charset="0"/>
              <a:buChar char="o"/>
            </a:pPr>
            <a:r>
              <a:rPr lang="en-US" sz="1600" dirty="0"/>
              <a:t>Registers </a:t>
            </a:r>
          </a:p>
          <a:p>
            <a:pPr lvl="1">
              <a:buFont typeface="Courier New" panose="02070309020205020404" pitchFamily="49" charset="0"/>
              <a:buChar char="o"/>
            </a:pPr>
            <a:r>
              <a:rPr lang="en-US" sz="1600" dirty="0"/>
              <a:t>Files </a:t>
            </a:r>
          </a:p>
          <a:p>
            <a:pPr lvl="1">
              <a:buFont typeface="Courier New" panose="02070309020205020404" pitchFamily="49" charset="0"/>
              <a:buChar char="o"/>
            </a:pPr>
            <a:r>
              <a:rPr lang="en-US" sz="1600" dirty="0"/>
              <a:t>Electronic systems</a:t>
            </a:r>
          </a:p>
          <a:p>
            <a:pPr lvl="0"/>
            <a:r>
              <a:rPr lang="en-US" sz="1600" dirty="0"/>
              <a:t>Aggregated data in periodic reports:</a:t>
            </a:r>
          </a:p>
          <a:p>
            <a:pPr lvl="1">
              <a:buFont typeface="Courier New" panose="02070309020205020404" pitchFamily="49" charset="0"/>
              <a:buChar char="o"/>
            </a:pPr>
            <a:r>
              <a:rPr lang="en-US" sz="1600" dirty="0"/>
              <a:t>Daily</a:t>
            </a:r>
          </a:p>
          <a:p>
            <a:pPr lvl="1">
              <a:buFont typeface="Courier New" panose="02070309020205020404" pitchFamily="49" charset="0"/>
              <a:buChar char="o"/>
            </a:pPr>
            <a:r>
              <a:rPr lang="en-US" sz="1600" dirty="0"/>
              <a:t>Weekly</a:t>
            </a:r>
          </a:p>
          <a:p>
            <a:pPr lvl="1">
              <a:buFont typeface="Courier New" panose="02070309020205020404" pitchFamily="49" charset="0"/>
              <a:buChar char="o"/>
            </a:pPr>
            <a:r>
              <a:rPr lang="en-US" sz="1600" dirty="0"/>
              <a:t>Monthly</a:t>
            </a:r>
          </a:p>
          <a:p>
            <a:pPr lvl="1">
              <a:buFont typeface="Courier New" panose="02070309020205020404" pitchFamily="49" charset="0"/>
              <a:buChar char="o"/>
            </a:pPr>
            <a:r>
              <a:rPr lang="en-US" sz="1600" dirty="0"/>
              <a:t>Quarterly</a:t>
            </a:r>
          </a:p>
          <a:p>
            <a:pPr lvl="1">
              <a:buFont typeface="Courier New" panose="02070309020205020404" pitchFamily="49" charset="0"/>
              <a:buChar char="o"/>
            </a:pPr>
            <a:r>
              <a:rPr lang="en-US" sz="1600" dirty="0"/>
              <a:t>Annually</a:t>
            </a:r>
          </a:p>
          <a:p>
            <a:pPr lvl="0"/>
            <a:r>
              <a:rPr lang="en-US" sz="1600" dirty="0"/>
              <a:t>Transformed data:</a:t>
            </a:r>
          </a:p>
          <a:p>
            <a:pPr lvl="1">
              <a:buFont typeface="Courier New" panose="02070309020205020404" pitchFamily="49" charset="0"/>
              <a:buChar char="o"/>
            </a:pPr>
            <a:r>
              <a:rPr lang="en-US" sz="1600" dirty="0"/>
              <a:t>Ratio </a:t>
            </a:r>
          </a:p>
          <a:p>
            <a:pPr lvl="1">
              <a:buFont typeface="Courier New" panose="02070309020205020404" pitchFamily="49" charset="0"/>
              <a:buChar char="o"/>
            </a:pPr>
            <a:r>
              <a:rPr lang="en-US" sz="1600" dirty="0"/>
              <a:t>Rate </a:t>
            </a:r>
          </a:p>
          <a:p>
            <a:pPr lvl="1">
              <a:buFont typeface="Courier New" panose="02070309020205020404" pitchFamily="49" charset="0"/>
              <a:buChar char="o"/>
            </a:pPr>
            <a:r>
              <a:rPr lang="en-US" sz="1600" dirty="0"/>
              <a:t>Proportion</a:t>
            </a:r>
          </a:p>
          <a:p>
            <a:r>
              <a:rPr lang="en-US" sz="1600" dirty="0"/>
              <a:t>Data visualization: </a:t>
            </a:r>
          </a:p>
          <a:p>
            <a:pPr lvl="1">
              <a:buFont typeface="Courier New" panose="02070309020205020404" pitchFamily="49" charset="0"/>
              <a:buChar char="o"/>
            </a:pPr>
            <a:r>
              <a:rPr lang="en-US" sz="1600" dirty="0"/>
              <a:t>Graphs </a:t>
            </a:r>
          </a:p>
          <a:p>
            <a:pPr lvl="1">
              <a:buFont typeface="Courier New" panose="02070309020205020404" pitchFamily="49" charset="0"/>
              <a:buChar char="o"/>
            </a:pPr>
            <a:r>
              <a:rPr lang="en-US" sz="1600" dirty="0"/>
              <a:t>Tables </a:t>
            </a:r>
          </a:p>
          <a:p>
            <a:pPr lvl="1">
              <a:buFont typeface="Courier New" panose="02070309020205020404" pitchFamily="49" charset="0"/>
              <a:buChar char="o"/>
            </a:pPr>
            <a:r>
              <a:rPr lang="en-US" sz="1600" dirty="0"/>
              <a:t>Maps</a:t>
            </a:r>
          </a:p>
          <a:p>
            <a:endParaRPr lang="en-US" sz="1600" dirty="0"/>
          </a:p>
        </p:txBody>
      </p:sp>
      <p:sp>
        <p:nvSpPr>
          <p:cNvPr id="3" name="Text Placeholder 2"/>
          <p:cNvSpPr>
            <a:spLocks noGrp="1"/>
          </p:cNvSpPr>
          <p:nvPr>
            <p:ph type="body" sz="quarter" idx="14"/>
          </p:nvPr>
        </p:nvSpPr>
        <p:spPr>
          <a:xfrm>
            <a:off x="398585" y="816180"/>
            <a:ext cx="7673073" cy="837214"/>
          </a:xfrm>
        </p:spPr>
        <p:txBody>
          <a:bodyPr/>
          <a:lstStyle/>
          <a:p>
            <a:r>
              <a:rPr lang="en-US" dirty="0"/>
              <a:t>Sources of FP Data and Information</a:t>
            </a:r>
          </a:p>
        </p:txBody>
      </p:sp>
    </p:spTree>
    <p:extLst>
      <p:ext uri="{BB962C8B-B14F-4D97-AF65-F5344CB8AC3E}">
        <p14:creationId xmlns:p14="http://schemas.microsoft.com/office/powerpoint/2010/main" val="560684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46326" y="1910955"/>
            <a:ext cx="8292485" cy="2590800"/>
          </a:xfrm>
        </p:spPr>
        <p:txBody>
          <a:bodyPr/>
          <a:lstStyle/>
          <a:p>
            <a:pPr lvl="0"/>
            <a:r>
              <a:rPr lang="en-US" dirty="0"/>
              <a:t>Misunderstanding the definition of data elements and/or indicators</a:t>
            </a:r>
          </a:p>
          <a:p>
            <a:pPr lvl="0"/>
            <a:r>
              <a:rPr lang="en-US" dirty="0"/>
              <a:t>Data record errors</a:t>
            </a:r>
          </a:p>
          <a:p>
            <a:pPr lvl="0"/>
            <a:r>
              <a:rPr lang="en-US" dirty="0"/>
              <a:t>Errors from the aggregation of FP data </a:t>
            </a:r>
          </a:p>
          <a:p>
            <a:pPr lvl="0"/>
            <a:r>
              <a:rPr lang="en-US" dirty="0"/>
              <a:t>Incomplete and inconsistent data (including missing data)</a:t>
            </a:r>
          </a:p>
          <a:p>
            <a:r>
              <a:rPr lang="en-US" dirty="0"/>
              <a:t>Delays in data reporting</a:t>
            </a:r>
          </a:p>
          <a:p>
            <a:r>
              <a:rPr lang="en-US" dirty="0"/>
              <a:t>Duplicated data </a:t>
            </a:r>
          </a:p>
          <a:p>
            <a:endParaRPr lang="en-US" dirty="0"/>
          </a:p>
        </p:txBody>
      </p:sp>
      <p:sp>
        <p:nvSpPr>
          <p:cNvPr id="3" name="Text Placeholder 2"/>
          <p:cNvSpPr>
            <a:spLocks noGrp="1"/>
          </p:cNvSpPr>
          <p:nvPr>
            <p:ph type="body" sz="quarter" idx="14"/>
          </p:nvPr>
        </p:nvSpPr>
        <p:spPr>
          <a:xfrm>
            <a:off x="406898" y="1073741"/>
            <a:ext cx="8371342" cy="837214"/>
          </a:xfrm>
        </p:spPr>
        <p:txBody>
          <a:bodyPr/>
          <a:lstStyle/>
          <a:p>
            <a:r>
              <a:rPr lang="en-US" dirty="0"/>
              <a:t>What are the FP data quality problems?</a:t>
            </a:r>
          </a:p>
        </p:txBody>
      </p:sp>
    </p:spTree>
    <p:extLst>
      <p:ext uri="{BB962C8B-B14F-4D97-AF65-F5344CB8AC3E}">
        <p14:creationId xmlns:p14="http://schemas.microsoft.com/office/powerpoint/2010/main" val="2499539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6A1A03A-FF0A-467B-BDBE-F1A660195FAA}"/>
              </a:ext>
            </a:extLst>
          </p:cNvPr>
          <p:cNvSpPr>
            <a:spLocks noGrp="1"/>
          </p:cNvSpPr>
          <p:nvPr>
            <p:ph type="body" sz="quarter" idx="11"/>
          </p:nvPr>
        </p:nvSpPr>
        <p:spPr>
          <a:xfrm>
            <a:off x="442329" y="872313"/>
            <a:ext cx="8560003" cy="837214"/>
          </a:xfrm>
        </p:spPr>
        <p:txBody>
          <a:bodyPr/>
          <a:lstStyle/>
          <a:p>
            <a:r>
              <a:rPr lang="en-US" dirty="0"/>
              <a:t>FP Data Quality Assessment Integrated Approach</a:t>
            </a:r>
          </a:p>
        </p:txBody>
      </p:sp>
      <p:pic>
        <p:nvPicPr>
          <p:cNvPr id="5" name="Picture 4"/>
          <p:cNvPicPr>
            <a:picLocks noChangeAspect="1"/>
          </p:cNvPicPr>
          <p:nvPr/>
        </p:nvPicPr>
        <p:blipFill>
          <a:blip r:embed="rId2"/>
          <a:stretch>
            <a:fillRect/>
          </a:stretch>
        </p:blipFill>
        <p:spPr>
          <a:xfrm>
            <a:off x="74814" y="1936866"/>
            <a:ext cx="8779739" cy="4201451"/>
          </a:xfrm>
          <a:prstGeom prst="rect">
            <a:avLst/>
          </a:prstGeom>
        </p:spPr>
      </p:pic>
    </p:spTree>
    <p:extLst>
      <p:ext uri="{BB962C8B-B14F-4D97-AF65-F5344CB8AC3E}">
        <p14:creationId xmlns:p14="http://schemas.microsoft.com/office/powerpoint/2010/main" val="1440022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9514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7" ma:contentTypeDescription="Create a new document." ma:contentTypeScope="" ma:versionID="ad4773e596ece4d65fb9326ac337e555">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9d925e2b7517da069e1d15cf270c9b68"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2.xml><?xml version="1.0" encoding="utf-8"?>
<ds:datastoreItem xmlns:ds="http://schemas.openxmlformats.org/officeDocument/2006/customXml" ds:itemID="{2B7A83AB-7F46-4BB6-AFF8-34082BEF2AE0}">
  <ds:schemaRefs>
    <ds:schemaRef ds:uri="d8573787-17db-43b5-9af3-2a45e79ab039"/>
    <ds:schemaRef ds:uri="13922b43-4eea-40f2-b18b-c20327cdf16c"/>
    <ds:schemaRef ds:uri="http://purl.org/dc/elements/1.1/"/>
    <ds:schemaRef ds:uri="http://schemas.microsoft.com/office/2006/metadata/properties"/>
    <ds:schemaRef ds:uri="http://schemas.microsoft.com/sharepoint/v3"/>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BDE1E41-B82A-45B0-86C9-2BB6972691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164</TotalTime>
  <Words>283</Words>
  <Application>Microsoft Office PowerPoint</Application>
  <PresentationFormat>On-screen Show (4:3)</PresentationFormat>
  <Paragraphs>52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Century Gothic</vt:lpstr>
      <vt:lpstr>Courier New</vt:lpstr>
      <vt:lpstr>Franklin Gothic Medium</vt:lpstr>
      <vt:lpstr>Futura LT Pro Book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Wilkes, Becky</cp:lastModifiedBy>
  <cp:revision>35</cp:revision>
  <dcterms:created xsi:type="dcterms:W3CDTF">2019-05-28T18:26:11Z</dcterms:created>
  <dcterms:modified xsi:type="dcterms:W3CDTF">2021-03-15T18:25:18Z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0x0101006E4A79819CA3F3428B644840049B5527</vt:lpwstr>
  </property>
</Properties>
</file>